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72" r:id="rId4"/>
    <p:sldId id="264" r:id="rId5"/>
    <p:sldId id="274" r:id="rId6"/>
    <p:sldId id="275" r:id="rId7"/>
    <p:sldId id="265" r:id="rId8"/>
    <p:sldId id="266" r:id="rId9"/>
    <p:sldId id="277" r:id="rId10"/>
    <p:sldId id="267" r:id="rId11"/>
    <p:sldId id="268" r:id="rId12"/>
    <p:sldId id="273" r:id="rId13"/>
    <p:sldId id="269" r:id="rId14"/>
    <p:sldId id="271" r:id="rId15"/>
    <p:sldId id="260" r:id="rId16"/>
    <p:sldId id="270" r:id="rId17"/>
    <p:sldId id="276" r:id="rId18"/>
    <p:sldId id="258" r:id="rId19"/>
    <p:sldId id="262" r:id="rId20"/>
    <p:sldId id="278" r:id="rId21"/>
    <p:sldId id="279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DCBFEB5-0299-40C2-AB56-6FE83254DC05}">
          <p14:sldIdLst>
            <p14:sldId id="256"/>
            <p14:sldId id="257"/>
            <p14:sldId id="272"/>
            <p14:sldId id="264"/>
            <p14:sldId id="274"/>
            <p14:sldId id="275"/>
            <p14:sldId id="265"/>
            <p14:sldId id="266"/>
            <p14:sldId id="277"/>
            <p14:sldId id="267"/>
            <p14:sldId id="268"/>
            <p14:sldId id="273"/>
            <p14:sldId id="269"/>
            <p14:sldId id="271"/>
            <p14:sldId id="260"/>
            <p14:sldId id="270"/>
            <p14:sldId id="276"/>
            <p14:sldId id="258"/>
            <p14:sldId id="262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6A1299-B62C-420F-B46D-AD90F1723ED9}" v="393" dt="2019-11-20T16:35:53.6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7" autoAdjust="0"/>
    <p:restoredTop sz="94660"/>
  </p:normalViewPr>
  <p:slideViewPr>
    <p:cSldViewPr snapToGrid="0">
      <p:cViewPr varScale="1">
        <p:scale>
          <a:sx n="75" d="100"/>
          <a:sy n="75" d="100"/>
        </p:scale>
        <p:origin x="16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29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8B915DBA-1A9D-407E-8356-F33695AB53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E864F718-FE0D-464B-92A9-C26A35F4E6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A372D-F69C-4634-B906-26C2CE8CCD04}" type="datetimeFigureOut">
              <a:rPr lang="ru-RU" smtClean="0"/>
              <a:t>24.12.2019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87414FD-8FF2-4CF2-BF8C-FC9849ABCF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A79EB194-9693-4CB7-A585-DC65C040BE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54CBD-81CC-47AA-9A8D-F549FFA266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270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A5204-97B3-A046-B4F5-EC33C7517381}" type="datetimeFigureOut">
              <a:rPr lang="ru-RU" smtClean="0"/>
              <a:t>24.12.2019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9E0E9-1C25-E740-9A1C-D2348615DB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0527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A26-8CD3-4933-97F0-CA3DD5EB51E0}" type="datetime1">
              <a:rPr lang="ru-RU" smtClean="0"/>
              <a:t>24.12.2019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CE5B-3CA8-4C40-8953-E5AD8683930B}" type="datetime1">
              <a:rPr lang="ru-RU" smtClean="0"/>
              <a:t>24.12.2019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1012-A361-4E8B-9D29-FAEBD5FE71BC}" type="datetime1">
              <a:rPr lang="ru-RU" smtClean="0"/>
              <a:t>24.12.2019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691CC-DD25-4A13-8957-DF287BF9DE51}" type="datetime1">
              <a:rPr lang="ru-RU" smtClean="0"/>
              <a:t>24.12.2019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8682-DFB9-42BF-99E2-DCB81A6B3448}" type="datetime1">
              <a:rPr lang="ru-RU" smtClean="0"/>
              <a:t>24.12.2019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11BF0-384E-435A-947F-36310C1D05C0}" type="datetime1">
              <a:rPr lang="ru-RU" smtClean="0"/>
              <a:t>24.12.2019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1DCBF-EE8B-4613-A7C7-1E70192F13DB}" type="datetime1">
              <a:rPr lang="ru-RU" smtClean="0"/>
              <a:t>24.12.2019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F60EC-4A9A-4A2E-9E92-036AC473020F}" type="datetime1">
              <a:rPr lang="ru-RU" smtClean="0"/>
              <a:t>24.12.2019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B8D14-F10D-469E-9F99-99C6F6BD25BE}" type="datetime1">
              <a:rPr lang="ru-RU" smtClean="0"/>
              <a:t>24.12.2019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3600-F257-45A1-B7F3-35C5D0045500}" type="datetime1">
              <a:rPr lang="ru-RU" smtClean="0"/>
              <a:t>24.12.2019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BB3B7-2749-485E-87E1-07CA9796AE24}" type="datetime1">
              <a:rPr lang="ru-RU" smtClean="0"/>
              <a:t>24.12.2019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97217-9EB6-4F39-B8D7-EE2AD1F89965}" type="datetime1">
              <a:rPr lang="ru-RU" smtClean="0"/>
              <a:t>24.12.2019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251759"/>
            <a:ext cx="9144000" cy="23876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Arial"/>
                <a:ea typeface="+mj-lt"/>
                <a:cs typeface="+mj-lt"/>
              </a:rPr>
              <a:t>Предсказание вероятности покупки товара, показанного клиенту рекомендательной системой</a:t>
            </a:r>
            <a:endParaRPr lang="ru-RU" sz="4000" dirty="0">
              <a:latin typeface="Arial"/>
              <a:cs typeface="Arial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16038" y="4809736"/>
            <a:ext cx="9144000" cy="2518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ru-RU" dirty="0">
                <a:cs typeface="Calibri"/>
              </a:rPr>
              <a:t>Работу выполнили:  Парфенов П. А.</a:t>
            </a:r>
            <a:br>
              <a:rPr lang="ru-RU" dirty="0">
                <a:cs typeface="Calibri"/>
              </a:rPr>
            </a:br>
            <a:r>
              <a:rPr lang="ru-RU" dirty="0">
                <a:cs typeface="Calibri"/>
              </a:rPr>
              <a:t>                                      Тимофеева А. А.</a:t>
            </a:r>
          </a:p>
          <a:p>
            <a:pPr algn="r"/>
            <a:r>
              <a:rPr lang="ru-RU" dirty="0">
                <a:cs typeface="Calibri"/>
              </a:rPr>
              <a:t>   Куратор практики: </a:t>
            </a:r>
            <a:r>
              <a:rPr lang="ru-RU" dirty="0" err="1">
                <a:ea typeface="+mn-lt"/>
                <a:cs typeface="+mn-lt"/>
              </a:rPr>
              <a:t>Кислинский</a:t>
            </a:r>
            <a:r>
              <a:rPr lang="ru-RU" dirty="0">
                <a:ea typeface="+mn-lt"/>
                <a:cs typeface="+mn-lt"/>
              </a:rPr>
              <a:t> В. Г.</a:t>
            </a:r>
            <a:endParaRPr lang="ru-RU" dirty="0">
              <a:cs typeface="Calibri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679B2E60-5956-4876-9F92-B123E47B5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140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838200" y="328590"/>
            <a:ext cx="9144000" cy="87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User-Based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подход</a:t>
            </a:r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xmlns="" id="{9C8FFAD7-5D70-4670-B43F-338A25D11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21727"/>
              </p:ext>
            </p:extLst>
          </p:nvPr>
        </p:nvGraphicFramePr>
        <p:xfrm>
          <a:off x="1567674" y="2584887"/>
          <a:ext cx="4518822" cy="1984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396">
                  <a:extLst>
                    <a:ext uri="{9D8B030D-6E8A-4147-A177-3AD203B41FA5}">
                      <a16:colId xmlns:a16="http://schemas.microsoft.com/office/drawing/2014/main" xmlns="" val="41019800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20971597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632201130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xmlns="" val="2576094267"/>
                    </a:ext>
                  </a:extLst>
                </a:gridCol>
                <a:gridCol w="968139">
                  <a:extLst>
                    <a:ext uri="{9D8B030D-6E8A-4147-A177-3AD203B41FA5}">
                      <a16:colId xmlns:a16="http://schemas.microsoft.com/office/drawing/2014/main" xmlns="" val="2707044925"/>
                    </a:ext>
                  </a:extLst>
                </a:gridCol>
                <a:gridCol w="753137">
                  <a:extLst>
                    <a:ext uri="{9D8B030D-6E8A-4147-A177-3AD203B41FA5}">
                      <a16:colId xmlns:a16="http://schemas.microsoft.com/office/drawing/2014/main" xmlns="" val="2079916591"/>
                    </a:ext>
                  </a:extLst>
                </a:gridCol>
              </a:tblGrid>
              <a:tr h="396815"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64814541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64517073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433473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92584165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542006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B729717-C4D1-4B30-BBD7-36FCC390FA63}"/>
              </a:ext>
            </a:extLst>
          </p:cNvPr>
          <p:cNvSpPr txBox="1"/>
          <p:nvPr/>
        </p:nvSpPr>
        <p:spPr>
          <a:xfrm>
            <a:off x="355375" y="3337628"/>
            <a:ext cx="7735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Arial"/>
                <a:cs typeface="Calibri"/>
              </a:rPr>
              <a:t>R = </a:t>
            </a:r>
            <a:endParaRPr lang="ru-RU" sz="240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A603F9F-B937-472F-8906-20FC623486B5}"/>
              </a:ext>
            </a:extLst>
          </p:cNvPr>
          <p:cNvSpPr txBox="1"/>
          <p:nvPr/>
        </p:nvSpPr>
        <p:spPr>
          <a:xfrm>
            <a:off x="3344967" y="2129031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000" dirty="0" err="1">
                <a:latin typeface="Arial"/>
                <a:cs typeface="Arial"/>
              </a:rPr>
              <a:t>itemid</a:t>
            </a:r>
            <a:endParaRPr lang="ru-RU" sz="2000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3577A96-5C77-4102-811E-D3323C3955FE}"/>
              </a:ext>
            </a:extLst>
          </p:cNvPr>
          <p:cNvSpPr txBox="1"/>
          <p:nvPr/>
        </p:nvSpPr>
        <p:spPr>
          <a:xfrm rot="-5400000">
            <a:off x="-63366" y="248655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000" dirty="0" err="1">
                <a:latin typeface="Arial"/>
                <a:cs typeface="Arial"/>
              </a:rPr>
              <a:t>clientid</a:t>
            </a:r>
            <a:endParaRPr lang="ru-RU" sz="2000" dirty="0">
              <a:latin typeface="Arial"/>
              <a:cs typeface="Arial"/>
            </a:endParaRPr>
          </a:p>
        </p:txBody>
      </p:sp>
      <p:graphicFrame>
        <p:nvGraphicFramePr>
          <p:cNvPr id="9" name="Таблица 11">
            <a:extLst>
              <a:ext uri="{FF2B5EF4-FFF2-40B4-BE49-F238E27FC236}">
                <a16:creationId xmlns:a16="http://schemas.microsoft.com/office/drawing/2014/main" xmlns="" id="{DA4E60F2-E30E-475C-A262-1E828FD01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30160"/>
              </p:ext>
            </p:extLst>
          </p:nvPr>
        </p:nvGraphicFramePr>
        <p:xfrm>
          <a:off x="7441539" y="2529141"/>
          <a:ext cx="3753610" cy="2012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722">
                  <a:extLst>
                    <a:ext uri="{9D8B030D-6E8A-4147-A177-3AD203B41FA5}">
                      <a16:colId xmlns:a16="http://schemas.microsoft.com/office/drawing/2014/main" xmlns="" val="4122876893"/>
                    </a:ext>
                  </a:extLst>
                </a:gridCol>
                <a:gridCol w="750722">
                  <a:extLst>
                    <a:ext uri="{9D8B030D-6E8A-4147-A177-3AD203B41FA5}">
                      <a16:colId xmlns:a16="http://schemas.microsoft.com/office/drawing/2014/main" xmlns="" val="3127415267"/>
                    </a:ext>
                  </a:extLst>
                </a:gridCol>
                <a:gridCol w="750722">
                  <a:extLst>
                    <a:ext uri="{9D8B030D-6E8A-4147-A177-3AD203B41FA5}">
                      <a16:colId xmlns:a16="http://schemas.microsoft.com/office/drawing/2014/main" xmlns="" val="120889978"/>
                    </a:ext>
                  </a:extLst>
                </a:gridCol>
                <a:gridCol w="750722">
                  <a:extLst>
                    <a:ext uri="{9D8B030D-6E8A-4147-A177-3AD203B41FA5}">
                      <a16:colId xmlns:a16="http://schemas.microsoft.com/office/drawing/2014/main" xmlns="" val="1877622297"/>
                    </a:ext>
                  </a:extLst>
                </a:gridCol>
                <a:gridCol w="750722">
                  <a:extLst>
                    <a:ext uri="{9D8B030D-6E8A-4147-A177-3AD203B41FA5}">
                      <a16:colId xmlns:a16="http://schemas.microsoft.com/office/drawing/2014/main" xmlns="" val="1879523683"/>
                    </a:ext>
                  </a:extLst>
                </a:gridCol>
              </a:tblGrid>
              <a:tr h="402565"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1 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2 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17484207"/>
                  </a:ext>
                </a:extLst>
              </a:tr>
              <a:tr h="402565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0.4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0.4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8200783"/>
                  </a:ext>
                </a:extLst>
              </a:tr>
              <a:tr h="402565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0.4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0.8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0.33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9654668"/>
                  </a:ext>
                </a:extLst>
              </a:tr>
              <a:tr h="402565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0.8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0.4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32389788"/>
                  </a:ext>
                </a:extLst>
              </a:tr>
              <a:tr h="402565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0.33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0.4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58885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DBD8DE4-5ED5-408E-A7D6-B6E56A41AAC4}"/>
              </a:ext>
            </a:extLst>
          </p:cNvPr>
          <p:cNvSpPr txBox="1"/>
          <p:nvPr/>
        </p:nvSpPr>
        <p:spPr>
          <a:xfrm>
            <a:off x="6290162" y="3307936"/>
            <a:ext cx="6728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Arial"/>
                <a:cs typeface="Arial"/>
              </a:rPr>
              <a:t>S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3D4078B2-B640-49C5-88EB-7E7273921664}"/>
                  </a:ext>
                </a:extLst>
              </p:cNvPr>
              <p:cNvSpPr txBox="1"/>
              <p:nvPr/>
            </p:nvSpPr>
            <p:spPr>
              <a:xfrm>
                <a:off x="803506" y="5366560"/>
                <a:ext cx="4655388" cy="89255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:r>
                  <a:rPr lang="ru-RU" sz="2400" dirty="0">
                    <a:latin typeface="Arial"/>
                    <a:cs typeface="Arial"/>
                  </a:rPr>
                  <a:t>Требуется найти</a:t>
                </a:r>
                <a:r>
                  <a:rPr lang="en-US" sz="2400" dirty="0">
                    <a:latin typeface="Arial"/>
                    <a:cs typeface="Arial"/>
                  </a:rPr>
                  <a:t>:</a:t>
                </a:r>
                <a:br>
                  <a:rPr lang="en-US" sz="2400" dirty="0">
                    <a:latin typeface="Arial"/>
                    <a:cs typeface="Arial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cs typeface="Arial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  <a:cs typeface="Arial"/>
                            </a:rPr>
                            <m:t>𝑐𝑟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  <a:cs typeface="Arial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  <a:cs typeface="Arial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cs typeface="Arial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cs typeface="Arial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  <a:cs typeface="Arial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800" b="0" i="1" smtClean="0">
                              <a:latin typeface="Cambria Math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  <a:cs typeface="Arial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cs typeface="Arial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  <a:cs typeface="Arial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4078B2-B640-49C5-88EB-7E7273921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06" y="5366560"/>
                <a:ext cx="4655388" cy="892552"/>
              </a:xfrm>
              <a:prstGeom prst="rect">
                <a:avLst/>
              </a:prstGeom>
              <a:blipFill rotWithShape="0">
                <a:blip r:embed="rId2"/>
                <a:stretch>
                  <a:fillRect l="-2097" t="-47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вал 11">
            <a:extLst>
              <a:ext uri="{FF2B5EF4-FFF2-40B4-BE49-F238E27FC236}">
                <a16:creationId xmlns:a16="http://schemas.microsoft.com/office/drawing/2014/main" xmlns="" id="{5F4C777C-A4E4-4E32-ACEB-C8556F18CAF7}"/>
              </a:ext>
            </a:extLst>
          </p:cNvPr>
          <p:cNvSpPr/>
          <p:nvPr/>
        </p:nvSpPr>
        <p:spPr>
          <a:xfrm rot="5400000">
            <a:off x="9073928" y="1014415"/>
            <a:ext cx="488830" cy="421256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xmlns="" id="{21CEA64C-59CC-448D-8EE2-8F8BD6E4E5CC}"/>
              </a:ext>
            </a:extLst>
          </p:cNvPr>
          <p:cNvSpPr/>
          <p:nvPr/>
        </p:nvSpPr>
        <p:spPr>
          <a:xfrm>
            <a:off x="2110475" y="2502145"/>
            <a:ext cx="575094" cy="2283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3577A96-5C77-4102-811E-D3323C3955FE}"/>
              </a:ext>
            </a:extLst>
          </p:cNvPr>
          <p:cNvSpPr txBox="1"/>
          <p:nvPr/>
        </p:nvSpPr>
        <p:spPr>
          <a:xfrm rot="-5400000">
            <a:off x="5795089" y="248655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000" dirty="0" err="1">
                <a:latin typeface="Arial"/>
                <a:cs typeface="Arial"/>
              </a:rPr>
              <a:t>clientid</a:t>
            </a:r>
            <a:endParaRPr lang="ru-RU" sz="2000" dirty="0"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577A96-5C77-4102-811E-D3323C3955FE}"/>
              </a:ext>
            </a:extLst>
          </p:cNvPr>
          <p:cNvSpPr txBox="1"/>
          <p:nvPr/>
        </p:nvSpPr>
        <p:spPr>
          <a:xfrm>
            <a:off x="8803312" y="204524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000" dirty="0" err="1">
                <a:latin typeface="Arial"/>
                <a:cs typeface="Arial"/>
              </a:rPr>
              <a:t>clientid</a:t>
            </a:r>
            <a:endParaRPr lang="ru-RU" sz="2000" dirty="0">
              <a:latin typeface="Arial"/>
              <a:cs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70993" y="1634837"/>
            <a:ext cx="6130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latin typeface="Arial"/>
                <a:cs typeface="Arial"/>
              </a:rPr>
              <a:t>Взаимодействие пользователя с товаром</a:t>
            </a:r>
            <a:endParaRPr lang="ru-RU" sz="24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7373431" y="1636547"/>
            <a:ext cx="31127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latin typeface="Arial" charset="0"/>
                <a:ea typeface="Arial" charset="0"/>
                <a:cs typeface="Arial" charset="0"/>
              </a:rPr>
              <a:t>Похожесть клиентов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/>
              <p:cNvSpPr/>
              <p:nvPr/>
            </p:nvSpPr>
            <p:spPr>
              <a:xfrm>
                <a:off x="7342797" y="5533881"/>
                <a:ext cx="4203715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𝑠𝑖𝑚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𝑐𝑙𝑖𝑒𝑛𝑡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𝑐𝑙𝑖𝑒𝑛𝑡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Прямоугольник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797" y="5533881"/>
                <a:ext cx="4203715" cy="5579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5FABAC12-DA2E-45CC-ADC9-48115E81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85DC19C-03DA-4066-9FF7-D0BF1BC6D6F6}" type="slidenum">
              <a:rPr lang="ru-RU" sz="140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27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5600" y="365125"/>
            <a:ext cx="10807700" cy="1325563"/>
          </a:xfrm>
        </p:spPr>
        <p:txBody>
          <a:bodyPr/>
          <a:lstStyle/>
          <a:p>
            <a:r>
              <a:rPr lang="ru-RU" dirty="0">
                <a:latin typeface="Arial" charset="0"/>
                <a:ea typeface="Arial" charset="0"/>
                <a:cs typeface="Arial" charset="0"/>
              </a:rPr>
              <a:t>Признаки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</a:t>
            </a:r>
            <a:r>
              <a:rPr lang="ru-RU" dirty="0">
                <a:latin typeface="Arial" charset="0"/>
                <a:ea typeface="Arial" charset="0"/>
                <a:cs typeface="Arial" charset="0"/>
              </a:rPr>
              <a:t> основанные на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dirty="0">
                <a:latin typeface="Arial" charset="0"/>
                <a:ea typeface="Arial" charset="0"/>
                <a:cs typeface="Arial" charset="0"/>
              </a:rPr>
              <a:t>пользовательских сессиях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2570684"/>
            <a:ext cx="7123924" cy="3812413"/>
          </a:xfrm>
        </p:spPr>
      </p:pic>
      <p:sp>
        <p:nvSpPr>
          <p:cNvPr id="5" name="Прямоугольник 4"/>
          <p:cNvSpPr/>
          <p:nvPr/>
        </p:nvSpPr>
        <p:spPr>
          <a:xfrm>
            <a:off x="1069718" y="1871679"/>
            <a:ext cx="505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Arial" charset="0"/>
                <a:ea typeface="Arial" charset="0"/>
                <a:cs typeface="Arial" charset="0"/>
              </a:rPr>
              <a:t>Пример пользовательской сессии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8123666" y="1956237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Arial" charset="0"/>
                <a:ea typeface="Arial" charset="0"/>
                <a:cs typeface="Arial" charset="0"/>
              </a:rPr>
              <a:t>Пример матрицы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sz="2400" dirty="0">
                <a:latin typeface="Arial" charset="0"/>
                <a:ea typeface="Arial" charset="0"/>
                <a:cs typeface="Arial" charset="0"/>
              </a:rPr>
              <a:t>сессии</a:t>
            </a:r>
          </a:p>
        </p:txBody>
      </p:sp>
      <p:graphicFrame>
        <p:nvGraphicFramePr>
          <p:cNvPr id="7" name="Таблица 4">
            <a:extLst>
              <a:ext uri="{FF2B5EF4-FFF2-40B4-BE49-F238E27FC236}">
                <a16:creationId xmlns:a16="http://schemas.microsoft.com/office/drawing/2014/main" xmlns="" id="{35AE681C-EC0B-4653-95E1-F8D85ED353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5618365"/>
              </p:ext>
            </p:extLst>
          </p:nvPr>
        </p:nvGraphicFramePr>
        <p:xfrm>
          <a:off x="8123666" y="2884794"/>
          <a:ext cx="3230134" cy="3184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394">
                  <a:extLst>
                    <a:ext uri="{9D8B030D-6E8A-4147-A177-3AD203B41FA5}">
                      <a16:colId xmlns:a16="http://schemas.microsoft.com/office/drawing/2014/main" xmlns="" val="1731758627"/>
                    </a:ext>
                  </a:extLst>
                </a:gridCol>
                <a:gridCol w="713185">
                  <a:extLst>
                    <a:ext uri="{9D8B030D-6E8A-4147-A177-3AD203B41FA5}">
                      <a16:colId xmlns:a16="http://schemas.microsoft.com/office/drawing/2014/main" xmlns="" val="447017077"/>
                    </a:ext>
                  </a:extLst>
                </a:gridCol>
                <a:gridCol w="713185">
                  <a:extLst>
                    <a:ext uri="{9D8B030D-6E8A-4147-A177-3AD203B41FA5}">
                      <a16:colId xmlns:a16="http://schemas.microsoft.com/office/drawing/2014/main" xmlns="" val="1646190930"/>
                    </a:ext>
                  </a:extLst>
                </a:gridCol>
                <a:gridCol w="713185">
                  <a:extLst>
                    <a:ext uri="{9D8B030D-6E8A-4147-A177-3AD203B41FA5}">
                      <a16:colId xmlns:a16="http://schemas.microsoft.com/office/drawing/2014/main" xmlns="" val="2559063348"/>
                    </a:ext>
                  </a:extLst>
                </a:gridCol>
                <a:gridCol w="713185">
                  <a:extLst>
                    <a:ext uri="{9D8B030D-6E8A-4147-A177-3AD203B41FA5}">
                      <a16:colId xmlns:a16="http://schemas.microsoft.com/office/drawing/2014/main" xmlns="" val="140050776"/>
                    </a:ext>
                  </a:extLst>
                </a:gridCol>
              </a:tblGrid>
              <a:tr h="470221"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807011"/>
                  </a:ext>
                </a:extLst>
              </a:tr>
              <a:tr h="542794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2287590"/>
                  </a:ext>
                </a:extLst>
              </a:tr>
              <a:tr h="542794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0225019"/>
                  </a:ext>
                </a:extLst>
              </a:tr>
              <a:tr h="542794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48432192"/>
                  </a:ext>
                </a:extLst>
              </a:tr>
              <a:tr h="5427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27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96EE502-3998-417E-89E5-AE69D040E7A3}"/>
              </a:ext>
            </a:extLst>
          </p:cNvPr>
          <p:cNvSpPr txBox="1"/>
          <p:nvPr/>
        </p:nvSpPr>
        <p:spPr>
          <a:xfrm rot="16200000">
            <a:off x="7370752" y="4299288"/>
            <a:ext cx="86185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000" dirty="0" err="1">
                <a:latin typeface="Arial"/>
                <a:cs typeface="Arial"/>
              </a:rPr>
              <a:t>itemid</a:t>
            </a:r>
            <a:endParaRPr lang="ru-RU" sz="2000" dirty="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995215B-A287-434D-BA08-6F24DC6D4A6B}"/>
              </a:ext>
            </a:extLst>
          </p:cNvPr>
          <p:cNvSpPr txBox="1"/>
          <p:nvPr/>
        </p:nvSpPr>
        <p:spPr>
          <a:xfrm>
            <a:off x="9266666" y="2450934"/>
            <a:ext cx="126881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000" dirty="0" err="1">
                <a:latin typeface="Arial"/>
                <a:cs typeface="Arial"/>
              </a:rPr>
              <a:t>sessionid</a:t>
            </a:r>
            <a:endParaRPr lang="ru-RU" sz="2000" dirty="0">
              <a:latin typeface="Arial"/>
              <a:cs typeface="Arial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BABB2E74-3021-4B45-8B4E-56A13724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140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2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charset="0"/>
                <a:ea typeface="Arial" charset="0"/>
                <a:cs typeface="Arial" charset="0"/>
              </a:rPr>
              <a:t>Пример расчета схожести товаров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xmlns="" id="{76BAD04D-010A-4BAC-B810-192CC4349A0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17669" cy="430694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>
                  <a:buNone/>
                </a:pPr>
                <a:r>
                  <a:rPr lang="ru-RU" sz="2400" dirty="0" smtClean="0">
                    <a:latin typeface="Arial" charset="0"/>
                    <a:ea typeface="Arial" charset="0"/>
                    <a:cs typeface="Arial" charset="0"/>
                  </a:rPr>
                  <a:t>Найдем похожесть товаров:</a:t>
                </a:r>
                <a:endParaRPr lang="en-US" sz="2400" dirty="0" smtClean="0">
                  <a:latin typeface="Arial" charset="0"/>
                  <a:ea typeface="Arial" charset="0"/>
                  <a:cs typeface="Arial" charset="0"/>
                </a:endParaRPr>
              </a:p>
              <a:p>
                <a:pPr marL="0" indent="0">
                  <a:buNone/>
                </a:pPr>
                <a:r>
                  <a:rPr lang="ru-RU" sz="2400" dirty="0" smtClean="0">
                    <a:latin typeface="Arial" charset="0"/>
                    <a:ea typeface="Arial" charset="0"/>
                    <a:cs typeface="Arial" charset="0"/>
                  </a:rPr>
                  <a:t>Телефон</a:t>
                </a:r>
                <a:r>
                  <a:rPr lang="en-US" sz="2400" dirty="0" smtClean="0">
                    <a:latin typeface="Arial" charset="0"/>
                    <a:ea typeface="Arial" charset="0"/>
                    <a:cs typeface="Arial" charset="0"/>
                  </a:rPr>
                  <a:t> + </a:t>
                </a:r>
                <a:r>
                  <a:rPr lang="ru-RU" sz="2400" dirty="0" smtClean="0">
                    <a:latin typeface="Arial" charset="0"/>
                    <a:ea typeface="Arial" charset="0"/>
                    <a:cs typeface="Arial" charset="0"/>
                  </a:rPr>
                  <a:t>наушники</a:t>
                </a:r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0" indent="0">
                  <a:buNone/>
                </a:pPr>
                <a:r>
                  <a:rPr lang="en-US" sz="2400" dirty="0" smtClean="0">
                    <a:latin typeface="Arial" charset="0"/>
                    <a:ea typeface="Arial" charset="0"/>
                    <a:cs typeface="Arial" charset="0"/>
                  </a:rPr>
                  <a:t>1) sim </a:t>
                </a:r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𝑇</m:t>
                        </m:r>
                      </m:e>
                      <m:sub>
                        <m:r>
                          <a:rPr lang="ru-RU" sz="24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Arial" charset="0"/>
                        <a:cs typeface="Arial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𝑇</m:t>
                        </m:r>
                      </m:e>
                      <m:sub>
                        <m:r>
                          <a:rPr lang="ru-RU" sz="24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dirty="0" smtClean="0">
                    <a:latin typeface="Arial" charset="0"/>
                    <a:ea typeface="Arial" charset="0"/>
                    <a:cs typeface="Arial" charset="0"/>
                  </a:rPr>
                  <a:t>= 1+1</a:t>
                </a:r>
                <a:r>
                  <a:rPr lang="en-US" sz="2400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ru-RU" sz="2400" dirty="0" smtClean="0">
                    <a:latin typeface="Arial" charset="0"/>
                    <a:ea typeface="Arial" charset="0"/>
                    <a:cs typeface="Arial" charset="0"/>
                  </a:rPr>
                  <a:t>= 2			</a:t>
                </a:r>
                <a:endParaRPr lang="ru-RU" sz="24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2</a:t>
                </a:r>
                <a:r>
                  <a:rPr lang="en-US" sz="2400" dirty="0" smtClean="0">
                    <a:latin typeface="Arial" charset="0"/>
                    <a:ea typeface="Arial" charset="0"/>
                    <a:cs typeface="Arial" charset="0"/>
                  </a:rPr>
                  <a:t>) </a:t>
                </a:r>
                <a:r>
                  <a:rPr lang="ru-RU" sz="2400" dirty="0" err="1" smtClean="0">
                    <a:latin typeface="Arial" charset="0"/>
                    <a:ea typeface="Arial" charset="0"/>
                    <a:cs typeface="Arial" charset="0"/>
                  </a:rPr>
                  <a:t>cossim</a:t>
                </a:r>
                <a:r>
                  <a:rPr lang="ru-RU" sz="2400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ru-RU" dirty="0">
                    <a:latin typeface="Arial" charset="0"/>
                    <a:ea typeface="Arial" charset="0"/>
                    <a:cs typeface="Arial" charset="0"/>
                  </a:rPr>
                  <a:t>= 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ru-RU" b="0" i="1" smtClean="0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∙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mr-IN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ru-RU" b="0" i="1" smtClean="0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ru-RU" b="0" i="1" smtClean="0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3</m:t>
                            </m:r>
                          </m:e>
                        </m:ra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rad>
                          <m:radPr>
                            <m:degHide m:val="on"/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3</m:t>
                            </m:r>
                          </m:e>
                        </m:rad>
                      </m:den>
                    </m:f>
                    <m:r>
                      <a:rPr lang="ru-RU" b="0" i="1" smtClean="0">
                        <a:latin typeface="Cambria Math" charset="0"/>
                        <a:ea typeface="Arial" charset="0"/>
                        <a:cs typeface="Arial" charset="0"/>
                      </a:rPr>
                      <m:t>=0.667</m:t>
                    </m:r>
                  </m:oMath>
                </a14:m>
                <a:r>
                  <a:rPr lang="ru-RU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sz="2400" dirty="0" smtClean="0">
                  <a:latin typeface="Arial" charset="0"/>
                  <a:ea typeface="Arial" charset="0"/>
                  <a:cs typeface="Arial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2400" dirty="0" smtClean="0">
                    <a:latin typeface="Arial" charset="0"/>
                    <a:ea typeface="Arial" charset="0"/>
                    <a:cs typeface="Arial" charset="0"/>
                  </a:rPr>
                  <a:t>Телефон</a:t>
                </a:r>
                <a:r>
                  <a:rPr lang="en-US" sz="2400" dirty="0" smtClean="0">
                    <a:latin typeface="Arial" charset="0"/>
                    <a:ea typeface="Arial" charset="0"/>
                    <a:cs typeface="Arial" charset="0"/>
                  </a:rPr>
                  <a:t> + </a:t>
                </a:r>
                <a:r>
                  <a:rPr lang="ru-RU" sz="2400" dirty="0" smtClean="0">
                    <a:latin typeface="Arial" charset="0"/>
                    <a:ea typeface="Arial" charset="0"/>
                    <a:cs typeface="Arial" charset="0"/>
                  </a:rPr>
                  <a:t>свечи</a:t>
                </a:r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1</a:t>
                </a:r>
                <a:r>
                  <a:rPr lang="en-US" sz="2400" dirty="0" smtClean="0">
                    <a:latin typeface="Arial" charset="0"/>
                    <a:ea typeface="Arial" charset="0"/>
                    <a:cs typeface="Arial" charset="0"/>
                  </a:rPr>
                  <a:t>) sim </a:t>
                </a:r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𝑇</m:t>
                        </m:r>
                      </m:e>
                      <m:sub>
                        <m:r>
                          <a:rPr lang="ru-RU" sz="24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Arial" charset="0"/>
                        <a:cs typeface="Arial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𝑇</m:t>
                        </m:r>
                      </m:e>
                      <m:sub>
                        <m:r>
                          <a:rPr lang="ru-RU" sz="24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400" dirty="0" smtClean="0">
                    <a:latin typeface="Arial" charset="0"/>
                    <a:ea typeface="Arial" charset="0"/>
                    <a:cs typeface="Arial" charset="0"/>
                  </a:rPr>
                  <a:t> = 1</a:t>
                </a:r>
                <a:r>
                  <a:rPr lang="ru-RU" sz="2400" baseline="-25000" dirty="0" smtClean="0">
                    <a:latin typeface="Arial" charset="0"/>
                    <a:ea typeface="Arial" charset="0"/>
                    <a:cs typeface="Arial" charset="0"/>
                  </a:rPr>
                  <a:t>0 </a:t>
                </a:r>
                <a:r>
                  <a:rPr lang="ru-RU" sz="2400" dirty="0" smtClean="0">
                    <a:latin typeface="Arial" charset="0"/>
                    <a:ea typeface="Arial" charset="0"/>
                    <a:cs typeface="Arial" charset="0"/>
                  </a:rPr>
                  <a:t>+ 1</a:t>
                </a:r>
                <a:r>
                  <a:rPr lang="ru-RU" sz="2400" baseline="-25000" dirty="0" smtClean="0">
                    <a:latin typeface="Arial" charset="0"/>
                    <a:ea typeface="Arial" charset="0"/>
                    <a:cs typeface="Arial" charset="0"/>
                  </a:rPr>
                  <a:t>2</a:t>
                </a:r>
                <a:r>
                  <a:rPr lang="ru-RU" sz="2400" dirty="0" smtClean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:r>
                  <a:rPr lang="en-US" sz="2400" dirty="0" smtClean="0"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ru-RU" sz="24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2</a:t>
                </a:r>
                <a:r>
                  <a:rPr lang="en-US" sz="2400" dirty="0" smtClean="0">
                    <a:latin typeface="Arial" charset="0"/>
                    <a:ea typeface="Arial" charset="0"/>
                    <a:cs typeface="Arial" charset="0"/>
                  </a:rPr>
                  <a:t>) </a:t>
                </a:r>
                <a:r>
                  <a:rPr lang="ru-RU" sz="2400" dirty="0" err="1" smtClean="0">
                    <a:latin typeface="Arial" charset="0"/>
                    <a:ea typeface="Arial" charset="0"/>
                    <a:cs typeface="Arial" charset="0"/>
                  </a:rPr>
                  <a:t>cossim</a:t>
                </a:r>
                <a:r>
                  <a:rPr lang="ru-RU" sz="2400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ru-RU" sz="2400" dirty="0">
                    <a:latin typeface="Arial" charset="0"/>
                    <a:ea typeface="Arial" charset="0"/>
                    <a:cs typeface="Arial" charset="0"/>
                  </a:rPr>
                  <a:t>= 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ru-RU" sz="24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4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ru-RU" sz="2400" b="0" i="1" smtClean="0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∙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mr-IN" sz="24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ru-RU" sz="24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3</m:t>
                            </m:r>
                          </m:e>
                        </m:rad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rad>
                          <m:radPr>
                            <m:degHide m:val="on"/>
                            <m:ctrlP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4</m:t>
                            </m:r>
                          </m:e>
                        </m:rad>
                      </m:den>
                    </m:f>
                    <m:r>
                      <a:rPr lang="ru-RU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=0.5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77</m:t>
                    </m:r>
                  </m:oMath>
                </a14:m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6BAD04D-010A-4BAC-B810-192CC4349A0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17669" cy="4306948"/>
              </a:xfrm>
              <a:prstGeom prst="rect">
                <a:avLst/>
              </a:prstGeom>
              <a:blipFill rotWithShape="0">
                <a:blip r:embed="rId2"/>
                <a:stretch>
                  <a:fillRect l="-1475" t="-18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2F27EDDE-3954-4864-A516-505951FD3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140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Таблица 4">
            <a:extLst>
              <a:ext uri="{FF2B5EF4-FFF2-40B4-BE49-F238E27FC236}">
                <a16:creationId xmlns:a16="http://schemas.microsoft.com/office/drawing/2014/main" xmlns="" id="{35AE681C-EC0B-4653-95E1-F8D85ED353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2750684"/>
              </p:ext>
            </p:extLst>
          </p:nvPr>
        </p:nvGraphicFramePr>
        <p:xfrm>
          <a:off x="7502614" y="1825625"/>
          <a:ext cx="4298430" cy="4020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430">
                  <a:extLst>
                    <a:ext uri="{9D8B030D-6E8A-4147-A177-3AD203B41FA5}">
                      <a16:colId xmlns:a16="http://schemas.microsoft.com/office/drawing/2014/main" xmlns="" val="173175862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xmlns="" val="44701707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xmlns="" val="164619093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xmlns="" val="255906334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xmlns="" val="140050776"/>
                    </a:ext>
                  </a:extLst>
                </a:gridCol>
                <a:gridCol w="612000"/>
              </a:tblGrid>
              <a:tr h="564128"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807011"/>
                  </a:ext>
                </a:extLst>
              </a:tr>
              <a:tr h="115200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2287590"/>
                  </a:ext>
                </a:extLst>
              </a:tr>
              <a:tr h="115200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0225019"/>
                  </a:ext>
                </a:extLst>
              </a:tr>
              <a:tr h="115200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48432192"/>
                  </a:ext>
                </a:extLst>
              </a:tr>
            </a:tbl>
          </a:graphicData>
        </a:graphic>
      </p:graphicFrame>
      <p:pic>
        <p:nvPicPr>
          <p:cNvPr id="1026" name="Picture 2" descr="https://cdn1.ozone.ru/multimedia/10292302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994" y="4916484"/>
            <a:ext cx="1094177" cy="70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avatars.mds.yandex.net/get-pdb/1898150/62d217e9-8096-46ea-8f3f-779b1cdbb1e8/s12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19" y="2502712"/>
            <a:ext cx="955726" cy="95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newswatchtv.com/wp-content/uploads/2016/12/AirPodsCase-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10" y="3612391"/>
            <a:ext cx="1014490" cy="10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3577A96-5C77-4102-811E-D3323C3955FE}"/>
              </a:ext>
            </a:extLst>
          </p:cNvPr>
          <p:cNvSpPr txBox="1"/>
          <p:nvPr/>
        </p:nvSpPr>
        <p:spPr>
          <a:xfrm rot="-5400000">
            <a:off x="5884214" y="109062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 err="1" smtClean="0">
                <a:latin typeface="Arial"/>
                <a:cs typeface="Arial"/>
              </a:rPr>
              <a:t>itemid</a:t>
            </a:r>
            <a:endParaRPr lang="ru-RU" sz="20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3577A96-5C77-4102-811E-D3323C3955FE}"/>
              </a:ext>
            </a:extLst>
          </p:cNvPr>
          <p:cNvSpPr txBox="1"/>
          <p:nvPr/>
        </p:nvSpPr>
        <p:spPr>
          <a:xfrm>
            <a:off x="7596110" y="1414342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 err="1" smtClean="0">
                <a:latin typeface="Arial"/>
                <a:cs typeface="Arial"/>
              </a:rPr>
              <a:t>sessionid</a:t>
            </a:r>
            <a:endParaRPr lang="ru-RU" sz="2000" dirty="0"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3577A96-5C77-4102-811E-D3323C3955FE}"/>
              </a:ext>
            </a:extLst>
          </p:cNvPr>
          <p:cNvSpPr txBox="1"/>
          <p:nvPr/>
        </p:nvSpPr>
        <p:spPr>
          <a:xfrm>
            <a:off x="6736035" y="2765128"/>
            <a:ext cx="8981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T</a:t>
            </a:r>
            <a:r>
              <a:rPr lang="en-US" sz="2000" baseline="-25000" dirty="0" smtClean="0">
                <a:latin typeface="Arial"/>
                <a:cs typeface="Arial"/>
              </a:rPr>
              <a:t>0</a:t>
            </a:r>
            <a:endParaRPr lang="ru-RU" sz="2000" dirty="0"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577A96-5C77-4102-811E-D3323C3955FE}"/>
              </a:ext>
            </a:extLst>
          </p:cNvPr>
          <p:cNvSpPr txBox="1"/>
          <p:nvPr/>
        </p:nvSpPr>
        <p:spPr>
          <a:xfrm>
            <a:off x="6745694" y="3901867"/>
            <a:ext cx="8981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smtClean="0">
                <a:latin typeface="Arial"/>
                <a:cs typeface="Arial"/>
              </a:rPr>
              <a:t>T</a:t>
            </a:r>
            <a:r>
              <a:rPr lang="en-US" sz="2000" baseline="-25000" smtClean="0">
                <a:latin typeface="Arial"/>
                <a:cs typeface="Arial"/>
              </a:rPr>
              <a:t>1</a:t>
            </a:r>
            <a:endParaRPr lang="ru-RU" sz="2000" dirty="0"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3577A96-5C77-4102-811E-D3323C3955FE}"/>
              </a:ext>
            </a:extLst>
          </p:cNvPr>
          <p:cNvSpPr txBox="1"/>
          <p:nvPr/>
        </p:nvSpPr>
        <p:spPr>
          <a:xfrm>
            <a:off x="6745694" y="5076540"/>
            <a:ext cx="8981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T</a:t>
            </a:r>
            <a:r>
              <a:rPr lang="en-US" sz="2000" baseline="-25000" dirty="0">
                <a:latin typeface="Arial"/>
                <a:cs typeface="Arial"/>
              </a:rPr>
              <a:t>2</a:t>
            </a:r>
            <a:endParaRPr lang="ru-RU" sz="2000" dirty="0">
              <a:latin typeface="Arial"/>
              <a:cs typeface="Arial"/>
            </a:endParaRPr>
          </a:p>
        </p:txBody>
      </p:sp>
      <p:cxnSp>
        <p:nvCxnSpPr>
          <p:cNvPr id="7" name="Прямая со стрелкой 6"/>
          <p:cNvCxnSpPr>
            <a:cxnSpLocks/>
          </p:cNvCxnSpPr>
          <p:nvPr/>
        </p:nvCxnSpPr>
        <p:spPr>
          <a:xfrm>
            <a:off x="7131869" y="2981225"/>
            <a:ext cx="324000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cxnSpLocks/>
          </p:cNvCxnSpPr>
          <p:nvPr/>
        </p:nvCxnSpPr>
        <p:spPr>
          <a:xfrm>
            <a:off x="7131869" y="4128235"/>
            <a:ext cx="324000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cxnSpLocks/>
          </p:cNvCxnSpPr>
          <p:nvPr/>
        </p:nvCxnSpPr>
        <p:spPr>
          <a:xfrm>
            <a:off x="7131869" y="5299309"/>
            <a:ext cx="324000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20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charset="0"/>
                <a:ea typeface="Arial" charset="0"/>
                <a:cs typeface="Arial" charset="0"/>
              </a:rPr>
              <a:t>Основы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nlp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dirty="0">
                <a:latin typeface="Arial" charset="0"/>
                <a:ea typeface="Arial" charset="0"/>
                <a:cs typeface="Arial" charset="0"/>
              </a:rPr>
              <a:t>для текста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2400" dirty="0" err="1">
                <a:latin typeface="Arial" charset="0"/>
                <a:ea typeface="Arial" charset="0"/>
                <a:cs typeface="Arial" charset="0"/>
              </a:rPr>
              <a:t>Токенизация</a:t>
            </a:r>
            <a:r>
              <a:rPr lang="ru-RU" sz="24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Arial" charset="0"/>
                <a:ea typeface="Arial" charset="0"/>
                <a:cs typeface="Arial" charset="0"/>
              </a:rPr>
              <a:t>Регулярные выражения </a:t>
            </a:r>
          </a:p>
          <a:p>
            <a:pPr>
              <a:lnSpc>
                <a:spcPct val="150000"/>
              </a:lnSpc>
            </a:pPr>
            <a:r>
              <a:rPr lang="ru-RU" sz="2400" dirty="0" err="1">
                <a:latin typeface="Arial" charset="0"/>
                <a:ea typeface="Arial" charset="0"/>
                <a:cs typeface="Arial" charset="0"/>
              </a:rPr>
              <a:t>Лемматизация</a:t>
            </a:r>
            <a:r>
              <a:rPr lang="ru-RU" sz="2400" dirty="0">
                <a:latin typeface="Arial" charset="0"/>
                <a:ea typeface="Arial" charset="0"/>
                <a:cs typeface="Arial" charset="0"/>
              </a:rPr>
              <a:t> текста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Arial" charset="0"/>
                <a:ea typeface="Arial" charset="0"/>
                <a:cs typeface="Arial" charset="0"/>
              </a:rPr>
              <a:t>Удаление стоп-слов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Arial" charset="0"/>
                <a:ea typeface="Arial" charset="0"/>
                <a:cs typeface="Arial" charset="0"/>
              </a:rPr>
              <a:t>Расчет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TF-IDF</a:t>
            </a:r>
            <a:endParaRPr lang="ru-RU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2953AB74-E277-40CD-8A52-9CD70E1AB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1400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39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charset="0"/>
                <a:ea typeface="Arial" charset="0"/>
                <a:cs typeface="Arial" charset="0"/>
              </a:rPr>
              <a:t>Расчет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TF-IDF</a:t>
            </a:r>
            <a:endParaRPr lang="ru-RU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𝑇𝑓</m:t>
                      </m:r>
                      <m:r>
                        <a:rPr lang="en-US" b="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𝑖𝑑𝑓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)×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  <a:p>
                <a:pPr marL="0" indent="0" algn="ctr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Arial" charset="0"/>
                        <a:cs typeface="Arial" charset="0"/>
                      </a:rPr>
                      <m:t>𝑡𝑓</m:t>
                    </m:r>
                    <m:r>
                      <a:rPr lang="en-US" sz="2400" i="1">
                        <a:latin typeface="Cambria Math" charset="0"/>
                        <a:ea typeface="Arial" charset="0"/>
                        <a:cs typeface="Arial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  <a:ea typeface="Arial" charset="0"/>
                        <a:cs typeface="Arial" charset="0"/>
                      </a:rPr>
                      <m:t>𝑡</m:t>
                    </m:r>
                    <m:r>
                      <a:rPr lang="en-US" sz="2400" i="1">
                        <a:latin typeface="Cambria Math" charset="0"/>
                        <a:ea typeface="Arial" charset="0"/>
                        <a:cs typeface="Arial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  <a:ea typeface="Arial" charset="0"/>
                        <a:cs typeface="Arial" charset="0"/>
                      </a:rPr>
                      <m:t>𝑑</m:t>
                    </m:r>
                  </m:oMath>
                </a14:m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) – </a:t>
                </a:r>
                <a:r>
                  <a:rPr lang="ru-RU" sz="2400" dirty="0">
                    <a:latin typeface="Arial" charset="0"/>
                    <a:ea typeface="Arial" charset="0"/>
                    <a:cs typeface="Arial" charset="0"/>
                  </a:rPr>
                  <a:t>частота слова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ru-RU" sz="2400" dirty="0">
                    <a:latin typeface="Arial" charset="0"/>
                    <a:ea typeface="Arial" charset="0"/>
                    <a:cs typeface="Arial" charset="0"/>
                  </a:rPr>
                  <a:t>в документе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𝑑</m:t>
                    </m:r>
                  </m:oMath>
                </a14:m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;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𝑑𝑓</m:t>
                    </m:r>
                  </m:oMath>
                </a14:m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 – </a:t>
                </a:r>
                <a:r>
                  <a:rPr lang="ru-RU" sz="2400" dirty="0">
                    <a:latin typeface="Arial" charset="0"/>
                    <a:ea typeface="Arial" charset="0"/>
                    <a:cs typeface="Arial" charset="0"/>
                  </a:rPr>
                  <a:t>количество документов, содержащих слово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𝑡</m:t>
                    </m:r>
                  </m:oMath>
                </a14:m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;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𝐷</m:t>
                    </m:r>
                  </m:oMath>
                </a14:m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ru-RU" sz="2400" dirty="0">
                    <a:latin typeface="Arial" charset="0"/>
                    <a:ea typeface="Arial" charset="0"/>
                    <a:cs typeface="Arial" charset="0"/>
                  </a:rPr>
                  <a:t>– общее количество документов</a:t>
                </a:r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  <a:endParaRPr lang="ru-RU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662ECE8-FEA1-4BCD-83FE-ABC509D3F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140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4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charset="0"/>
                <a:ea typeface="Arial" charset="0"/>
                <a:cs typeface="Arial" charset="0"/>
              </a:rPr>
              <a:t>Обучение модели</a:t>
            </a:r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7" y="1690688"/>
            <a:ext cx="7774030" cy="3887015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7E9E7408-7D64-40F0-B0BD-84425493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1400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37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charset="0"/>
                <a:ea typeface="Arial" charset="0"/>
                <a:cs typeface="Arial" charset="0"/>
              </a:rPr>
              <a:t>Используемые метрики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3713" cy="478721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3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Mean average precision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Precision at K</a:t>
                </a:r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@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nary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ru-RU" sz="2400" b="0" i="1" smtClean="0">
                            <a:latin typeface="Cambria Math" charset="0"/>
                          </a:rPr>
                          <m:t>купленное из рекомендованного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b="0" dirty="0"/>
                  <a:t/>
                </a:r>
                <a:br>
                  <a:rPr lang="en-US" sz="2400" b="0" dirty="0"/>
                </a:br>
                <a:r>
                  <a:rPr lang="en-US" sz="2400" b="0" dirty="0"/>
                  <a:t/>
                </a:r>
                <a:br>
                  <a:rPr lang="en-US" sz="2400" b="0" dirty="0"/>
                </a:br>
                <a:endParaRPr lang="en-US" sz="2400" b="0" dirty="0"/>
              </a:p>
              <a:p>
                <a:r>
                  <a:rPr lang="en-US" sz="2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Average precision at K</a:t>
                </a:r>
                <a:r>
                  <a:rPr 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@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sup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𝑡𝑟𝑢𝑒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latin typeface="Cambria Math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@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nary>
                  </m:oMath>
                </a14:m>
                <a:r>
                  <a:rPr 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2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Mean average precision at K</a:t>
                </a:r>
                <a:r>
                  <a:rPr 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𝑚𝑎𝑝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@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.</m:t>
                        </m:r>
                      </m:e>
                    </m:nary>
                  </m:oMath>
                </a14:m>
                <a:endParaRPr lang="en-US" sz="2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3713" cy="4787211"/>
              </a:xfrm>
              <a:blipFill rotWithShape="0">
                <a:blip r:embed="rId2"/>
                <a:stretch>
                  <a:fillRect l="-1126" t="-3817" b="-309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AC61D96-151B-4E58-963A-1D1E2D880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1400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6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6EEA7AD-3FA8-47F0-9A37-37834ED6B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charset="0"/>
                <a:ea typeface="Arial" charset="0"/>
                <a:cs typeface="Arial" charset="0"/>
              </a:rPr>
              <a:t>Используемые метрики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xmlns="" id="{18C1F033-C369-4E28-9410-A3538E58AC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Recall</a:t>
                </a:r>
                <a:endParaRPr lang="ru-RU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𝑅𝑒𝑐𝑎𝑙𝑙</m:t>
                      </m:r>
                      <m:r>
                        <a:rPr lang="en-US" sz="2400" i="1">
                          <a:latin typeface="Cambria Math" charset="0"/>
                        </a:rPr>
                        <m:t>@</m:t>
                      </m:r>
                      <m:r>
                        <a:rPr lang="en-US" sz="2400" i="1">
                          <a:latin typeface="Cambria Math" charset="0"/>
                        </a:rPr>
                        <m:t>𝑘</m:t>
                      </m:r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р</m:t>
                          </m:r>
                          <m:r>
                            <a:rPr lang="ru-RU" sz="2400" i="1">
                              <a:latin typeface="Cambria Math" charset="0"/>
                            </a:rPr>
                            <m:t>екомендованные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𝑘</m:t>
                          </m:r>
                          <m:r>
                            <a:rPr lang="ru-RU" sz="2400" i="1">
                              <a:latin typeface="Cambria Math" charset="0"/>
                            </a:rPr>
                            <m:t> товаров, которые релевантны</m:t>
                          </m:r>
                        </m:num>
                        <m:den>
                          <m:r>
                            <a:rPr lang="ru-RU" sz="2400" i="1">
                              <a:latin typeface="Cambria Math" charset="0"/>
                            </a:rPr>
                            <m:t>общее количество релевантных товаров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ru-R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8C1F033-C369-4E28-9410-A3538E58A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6116FCEC-3E91-48F3-AA19-00B0A2CE3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1400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803408"/>
              </p:ext>
            </p:extLst>
          </p:nvPr>
        </p:nvGraphicFramePr>
        <p:xfrm>
          <a:off x="2334215" y="3858278"/>
          <a:ext cx="2354451" cy="213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451"/>
              </a:tblGrid>
              <a:tr h="373710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Рекомендованные</a:t>
                      </a:r>
                      <a:r>
                        <a:rPr lang="ru-RU" baseline="0" dirty="0" smtClean="0">
                          <a:solidFill>
                            <a:schemeClr val="tx1"/>
                          </a:solidFill>
                        </a:rPr>
                        <a:t> товары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3710">
                <a:tc>
                  <a:txBody>
                    <a:bodyPr/>
                    <a:lstStyle/>
                    <a:p>
                      <a:r>
                        <a:rPr lang="ru-RU" dirty="0" smtClean="0"/>
                        <a:t>Телефон</a:t>
                      </a:r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73710">
                <a:tc>
                  <a:txBody>
                    <a:bodyPr/>
                    <a:lstStyle/>
                    <a:p>
                      <a:r>
                        <a:rPr lang="ru-RU" dirty="0" smtClean="0"/>
                        <a:t>Наушники</a:t>
                      </a:r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73710">
                <a:tc>
                  <a:txBody>
                    <a:bodyPr/>
                    <a:lstStyle/>
                    <a:p>
                      <a:r>
                        <a:rPr lang="ru-RU" dirty="0" smtClean="0"/>
                        <a:t>Свечки</a:t>
                      </a:r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73710">
                <a:tc>
                  <a:txBody>
                    <a:bodyPr/>
                    <a:lstStyle/>
                    <a:p>
                      <a:r>
                        <a:rPr lang="ru-RU" dirty="0" smtClean="0"/>
                        <a:t>Книга</a:t>
                      </a:r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241676"/>
              </p:ext>
            </p:extLst>
          </p:nvPr>
        </p:nvGraphicFramePr>
        <p:xfrm>
          <a:off x="6573002" y="3936569"/>
          <a:ext cx="2524502" cy="1827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502"/>
              </a:tblGrid>
              <a:tr h="398128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Купленные</a:t>
                      </a:r>
                      <a:r>
                        <a:rPr lang="ru-RU" baseline="0" dirty="0" smtClean="0">
                          <a:solidFill>
                            <a:schemeClr val="tx1"/>
                          </a:solidFill>
                        </a:rPr>
                        <a:t> товары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76419">
                <a:tc>
                  <a:txBody>
                    <a:bodyPr/>
                    <a:lstStyle/>
                    <a:p>
                      <a:r>
                        <a:rPr lang="ru-RU" dirty="0" smtClean="0"/>
                        <a:t>Наушники</a:t>
                      </a:r>
                      <a:endParaRPr lang="ru-RU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76419">
                <a:tc>
                  <a:txBody>
                    <a:bodyPr/>
                    <a:lstStyle/>
                    <a:p>
                      <a:r>
                        <a:rPr lang="ru-RU" dirty="0" smtClean="0"/>
                        <a:t>Набор посуды</a:t>
                      </a:r>
                      <a:endParaRPr lang="ru-RU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76419">
                <a:tc>
                  <a:txBody>
                    <a:bodyPr/>
                    <a:lstStyle/>
                    <a:p>
                      <a:r>
                        <a:rPr lang="ru-RU" dirty="0" smtClean="0"/>
                        <a:t>Книга</a:t>
                      </a:r>
                      <a:endParaRPr lang="ru-RU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3" name="Прямая со стрелкой 12"/>
          <p:cNvCxnSpPr/>
          <p:nvPr/>
        </p:nvCxnSpPr>
        <p:spPr>
          <a:xfrm flipH="1">
            <a:off x="4657670" y="4572000"/>
            <a:ext cx="1884336" cy="5184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H="1">
            <a:off x="4657670" y="5519102"/>
            <a:ext cx="1884336" cy="30454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38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F67967D-DCC5-4225-865D-6779D57C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423"/>
            <a:ext cx="10515600" cy="688457"/>
          </a:xfrm>
        </p:spPr>
        <p:txBody>
          <a:bodyPr>
            <a:noAutofit/>
          </a:bodyPr>
          <a:lstStyle/>
          <a:p>
            <a:r>
              <a:rPr lang="ru-RU" dirty="0">
                <a:latin typeface="Arial"/>
                <a:cs typeface="Calibri Light"/>
              </a:rPr>
              <a:t>Важность признаков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2" y="1298880"/>
            <a:ext cx="10236573" cy="538767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EBE0DE3B-7924-4FA9-A7AB-78CA40C11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1400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92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22275"/>
            <a:ext cx="11734800" cy="1325563"/>
          </a:xfrm>
        </p:spPr>
        <p:txBody>
          <a:bodyPr/>
          <a:lstStyle/>
          <a:p>
            <a:r>
              <a:rPr lang="ru-RU" dirty="0">
                <a:latin typeface="Arial" charset="0"/>
                <a:ea typeface="Arial" charset="0"/>
                <a:cs typeface="Arial" charset="0"/>
              </a:rPr>
              <a:t>Анализ результатов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ru-RU" dirty="0">
                <a:latin typeface="Arial" charset="0"/>
                <a:ea typeface="Arial" charset="0"/>
                <a:cs typeface="Arial" charset="0"/>
              </a:rPr>
              <a:t>Сравнение с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Baseline</a:t>
            </a:r>
            <a:endParaRPr lang="ru-RU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252212"/>
              </p:ext>
            </p:extLst>
          </p:nvPr>
        </p:nvGraphicFramePr>
        <p:xfrm>
          <a:off x="1457324" y="1958975"/>
          <a:ext cx="9277351" cy="28987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2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738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008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87041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latin typeface="Arial" panose="020B0604020202020204" pitchFamily="34" charset="0"/>
                          <a:ea typeface="Helvetica" charset="0"/>
                          <a:cs typeface="Arial" panose="020B0604020202020204" pitchFamily="34" charset="0"/>
                        </a:rPr>
                        <a:t>Метрики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Arial" panose="020B0604020202020204" pitchFamily="34" charset="0"/>
                          <a:ea typeface="Helvetica" charset="0"/>
                          <a:cs typeface="Arial" panose="020B0604020202020204" pitchFamily="34" charset="0"/>
                        </a:rPr>
                        <a:t>Baseline </a:t>
                      </a:r>
                      <a:r>
                        <a:rPr lang="en-US" sz="2400" b="1" dirty="0" err="1">
                          <a:latin typeface="Arial" panose="020B0604020202020204" pitchFamily="34" charset="0"/>
                          <a:ea typeface="Helvetica" charset="0"/>
                          <a:cs typeface="Arial" panose="020B0604020202020204" pitchFamily="34" charset="0"/>
                        </a:rPr>
                        <a:t>RandomForest</a:t>
                      </a:r>
                      <a:endParaRPr lang="ru-RU" sz="2400" b="1" dirty="0">
                        <a:latin typeface="Arial" panose="020B0604020202020204" pitchFamily="34" charset="0"/>
                        <a:ea typeface="Helvetica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Arial" panose="020B0604020202020204" pitchFamily="34" charset="0"/>
                          <a:ea typeface="Helvetica" charset="0"/>
                          <a:cs typeface="Arial" panose="020B0604020202020204" pitchFamily="34" charset="0"/>
                        </a:rPr>
                        <a:t>CatboostClassifier</a:t>
                      </a:r>
                      <a:endParaRPr lang="ru-RU" sz="2400" b="1" dirty="0">
                        <a:latin typeface="Arial" panose="020B0604020202020204" pitchFamily="34" charset="0"/>
                        <a:ea typeface="Helvetica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91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ea typeface="Helvetica" charset="0"/>
                          <a:cs typeface="Arial" panose="020B0604020202020204" pitchFamily="34" charset="0"/>
                        </a:rPr>
                        <a:t>AUC</a:t>
                      </a:r>
                      <a:endParaRPr lang="ru-RU" sz="2400" dirty="0">
                        <a:latin typeface="Arial" panose="020B0604020202020204" pitchFamily="34" charset="0"/>
                        <a:ea typeface="Helvetica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uk-UA" sz="2400" dirty="0">
                          <a:latin typeface="Arial" panose="020B0604020202020204" pitchFamily="34" charset="0"/>
                          <a:ea typeface="Mangal" charset="0"/>
                          <a:cs typeface="Arial" panose="020B0604020202020204" pitchFamily="34" charset="0"/>
                        </a:rPr>
                        <a:t>0.55339</a:t>
                      </a:r>
                      <a:endParaRPr lang="ru-RU" sz="2400" dirty="0">
                        <a:latin typeface="Arial" panose="020B0604020202020204" pitchFamily="34" charset="0"/>
                        <a:ea typeface="Mangal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s-IS" sz="2400" dirty="0">
                          <a:latin typeface="Arial" panose="020B0604020202020204" pitchFamily="34" charset="0"/>
                          <a:ea typeface="Mangal" charset="0"/>
                          <a:cs typeface="Arial" panose="020B0604020202020204" pitchFamily="34" charset="0"/>
                        </a:rPr>
                        <a:t>0.634</a:t>
                      </a:r>
                      <a:r>
                        <a:rPr lang="ru-RU" sz="2400" dirty="0">
                          <a:latin typeface="Arial" panose="020B0604020202020204" pitchFamily="34" charset="0"/>
                          <a:ea typeface="Mangal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91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ea typeface="Helvetica" charset="0"/>
                          <a:cs typeface="Arial" panose="020B0604020202020204" pitchFamily="34" charset="0"/>
                        </a:rPr>
                        <a:t>Map@3</a:t>
                      </a:r>
                      <a:endParaRPr lang="ru-RU" sz="2400" dirty="0">
                        <a:latin typeface="Arial" panose="020B0604020202020204" pitchFamily="34" charset="0"/>
                        <a:ea typeface="Helvetica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i-FI" sz="2400" dirty="0">
                          <a:latin typeface="Arial" panose="020B0604020202020204" pitchFamily="34" charset="0"/>
                          <a:ea typeface="Mangal" charset="0"/>
                          <a:cs typeface="Arial" panose="020B0604020202020204" pitchFamily="34" charset="0"/>
                        </a:rPr>
                        <a:t>0.11874</a:t>
                      </a:r>
                      <a:endParaRPr lang="ru-RU" sz="2400" dirty="0">
                        <a:latin typeface="Arial" panose="020B0604020202020204" pitchFamily="34" charset="0"/>
                        <a:ea typeface="Mangal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0.1368</a:t>
                      </a:r>
                      <a:endParaRPr lang="ru-RU" sz="2400" dirty="0">
                        <a:latin typeface="Arial" panose="020B0604020202020204" pitchFamily="34" charset="0"/>
                        <a:ea typeface="Mangal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3911">
                <a:tc>
                  <a:txBody>
                    <a:bodyPr/>
                    <a:lstStyle/>
                    <a:p>
                      <a:r>
                        <a:rPr lang="en-US" sz="2400">
                          <a:latin typeface="Arial" panose="020B0604020202020204" pitchFamily="34" charset="0"/>
                          <a:ea typeface="Helvetica" charset="0"/>
                          <a:cs typeface="Arial" panose="020B0604020202020204" pitchFamily="34" charset="0"/>
                        </a:rPr>
                        <a:t>Recall@3</a:t>
                      </a:r>
                      <a:endParaRPr lang="ru-RU" sz="2400" dirty="0">
                        <a:latin typeface="Arial" panose="020B0604020202020204" pitchFamily="34" charset="0"/>
                        <a:ea typeface="Helvetica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i-FI" sz="2400" dirty="0">
                          <a:latin typeface="Arial" panose="020B0604020202020204" pitchFamily="34" charset="0"/>
                          <a:ea typeface="Mangal" charset="0"/>
                          <a:cs typeface="Arial" panose="020B0604020202020204" pitchFamily="34" charset="0"/>
                        </a:rPr>
                        <a:t>0.47102</a:t>
                      </a:r>
                      <a:endParaRPr lang="ru-RU" sz="2400" dirty="0">
                        <a:latin typeface="Arial" panose="020B0604020202020204" pitchFamily="34" charset="0"/>
                        <a:ea typeface="Mangal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0.5372</a:t>
                      </a:r>
                      <a:endParaRPr lang="ru-RU" sz="2400" dirty="0">
                        <a:latin typeface="Arial" panose="020B0604020202020204" pitchFamily="34" charset="0"/>
                        <a:ea typeface="Mangal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2B8C52D2-F631-4B03-84C3-1C952EBD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1400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68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E7E6ECB-65FE-4EAA-ABF4-995CA347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/>
                <a:cs typeface="Calibri Light"/>
              </a:rPr>
              <a:t>Цель и задачи</a:t>
            </a:r>
            <a:endParaRPr lang="ru-RU" dirty="0">
              <a:latin typeface="Arial"/>
              <a:cs typeface="Arial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E32AD523-6921-4AB9-896C-C24371DA0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3097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ru-RU" b="1" dirty="0">
                <a:latin typeface="Arial"/>
                <a:ea typeface="+mn-lt"/>
                <a:cs typeface="+mn-lt"/>
              </a:rPr>
              <a:t>Цель: </a:t>
            </a:r>
          </a:p>
          <a:p>
            <a:pPr marL="457200" lvl="1" indent="0" algn="just">
              <a:buNone/>
            </a:pPr>
            <a:r>
              <a:rPr lang="ru-RU" dirty="0">
                <a:latin typeface="Arial"/>
                <a:ea typeface="+mn-lt"/>
                <a:cs typeface="+mn-lt"/>
              </a:rPr>
              <a:t>Улучшение  существующей рекомендательной  системы с помощью подсчета вероятности покупки товаров, предложенных системой.</a:t>
            </a:r>
          </a:p>
          <a:p>
            <a:pPr marL="457200" lvl="1" indent="0" algn="just">
              <a:buNone/>
            </a:pPr>
            <a:endParaRPr lang="ru-RU" sz="2800" dirty="0">
              <a:latin typeface="Arial"/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ru-RU" b="1" dirty="0">
                <a:latin typeface="Arial"/>
                <a:ea typeface="+mn-lt"/>
                <a:cs typeface="+mn-lt"/>
              </a:rPr>
              <a:t>Задачи:</a:t>
            </a:r>
            <a:endParaRPr lang="ru-RU" dirty="0">
              <a:latin typeface="Arial"/>
              <a:ea typeface="+mn-lt"/>
              <a:cs typeface="+mn-lt"/>
            </a:endParaRPr>
          </a:p>
          <a:p>
            <a:pPr lvl="1" algn="just">
              <a:buNone/>
            </a:pPr>
            <a:r>
              <a:rPr lang="ru-RU" dirty="0">
                <a:latin typeface="Arial"/>
                <a:ea typeface="+mn-lt"/>
                <a:cs typeface="+mn-lt"/>
              </a:rPr>
              <a:t>• Разработка алгоритма предсказания вероятности покупки</a:t>
            </a:r>
            <a:r>
              <a:rPr lang="en-US" dirty="0">
                <a:latin typeface="Arial"/>
                <a:ea typeface="+mn-lt"/>
                <a:cs typeface="+mn-lt"/>
              </a:rPr>
              <a:t>;</a:t>
            </a:r>
            <a:endParaRPr lang="ru-RU" dirty="0">
              <a:latin typeface="Arial"/>
              <a:ea typeface="+mn-lt"/>
              <a:cs typeface="+mn-lt"/>
            </a:endParaRPr>
          </a:p>
          <a:p>
            <a:pPr lvl="1" algn="just"/>
            <a:r>
              <a:rPr lang="ru-RU" dirty="0">
                <a:latin typeface="Arial"/>
                <a:ea typeface="+mn-lt"/>
                <a:cs typeface="+mn-lt"/>
              </a:rPr>
              <a:t>Анализ методов машинного обучения;</a:t>
            </a:r>
            <a:endParaRPr lang="ru-RU" dirty="0">
              <a:latin typeface="Arial"/>
              <a:cs typeface="Arial"/>
            </a:endParaRPr>
          </a:p>
          <a:p>
            <a:pPr marL="457200" lvl="1" indent="0" algn="just">
              <a:buNone/>
            </a:pPr>
            <a:r>
              <a:rPr lang="ru-RU" dirty="0">
                <a:latin typeface="Arial"/>
                <a:ea typeface="+mn-lt"/>
                <a:cs typeface="+mn-lt"/>
              </a:rPr>
              <a:t>• Реализация дополнительных метрик для анализа результатов.</a:t>
            </a:r>
            <a:endParaRPr lang="ru-RU" dirty="0">
              <a:latin typeface="Arial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4F439464-AABD-42A7-8E8E-E5F87480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140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56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" charset="0"/>
                <a:ea typeface="Arial" charset="0"/>
                <a:cs typeface="Arial" charset="0"/>
              </a:rPr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9100" y="1847850"/>
            <a:ext cx="11353800" cy="4351338"/>
          </a:xfrm>
        </p:spPr>
        <p:txBody>
          <a:bodyPr/>
          <a:lstStyle/>
          <a:p>
            <a:pPr lvl="1" algn="just">
              <a:buNone/>
            </a:pPr>
            <a:r>
              <a:rPr lang="ru-RU" dirty="0" smtClean="0">
                <a:latin typeface="Arial"/>
                <a:ea typeface="+mn-lt"/>
                <a:cs typeface="+mn-lt"/>
              </a:rPr>
              <a:t>• Мы разработали и реализовали алгоритм </a:t>
            </a:r>
            <a:r>
              <a:rPr lang="ru-RU" dirty="0">
                <a:latin typeface="Arial"/>
                <a:ea typeface="+mn-lt"/>
                <a:cs typeface="+mn-lt"/>
              </a:rPr>
              <a:t>предсказания </a:t>
            </a:r>
            <a:r>
              <a:rPr lang="ru-RU" dirty="0" smtClean="0">
                <a:latin typeface="Arial"/>
                <a:ea typeface="+mn-lt"/>
                <a:cs typeface="+mn-lt"/>
              </a:rPr>
              <a:t>вероятности</a:t>
            </a:r>
          </a:p>
          <a:p>
            <a:pPr lvl="1" algn="just">
              <a:buNone/>
            </a:pPr>
            <a:r>
              <a:rPr lang="ru-RU" dirty="0">
                <a:latin typeface="Arial"/>
                <a:ea typeface="+mn-lt"/>
                <a:cs typeface="+mn-lt"/>
              </a:rPr>
              <a:t> </a:t>
            </a:r>
            <a:r>
              <a:rPr lang="ru-RU" dirty="0" smtClean="0">
                <a:latin typeface="Arial"/>
                <a:ea typeface="+mn-lt"/>
                <a:cs typeface="+mn-lt"/>
              </a:rPr>
              <a:t> покупки</a:t>
            </a:r>
            <a:r>
              <a:rPr lang="en-US" dirty="0">
                <a:latin typeface="Arial"/>
                <a:ea typeface="+mn-lt"/>
                <a:cs typeface="+mn-lt"/>
              </a:rPr>
              <a:t>;</a:t>
            </a:r>
            <a:endParaRPr lang="ru-RU" dirty="0">
              <a:latin typeface="Arial"/>
              <a:ea typeface="+mn-lt"/>
              <a:cs typeface="+mn-lt"/>
            </a:endParaRPr>
          </a:p>
          <a:p>
            <a:pPr lvl="1" algn="just"/>
            <a:r>
              <a:rPr lang="ru-RU" dirty="0" smtClean="0">
                <a:latin typeface="Arial"/>
                <a:ea typeface="+mn-lt"/>
                <a:cs typeface="+mn-lt"/>
              </a:rPr>
              <a:t>Провели анализ </a:t>
            </a:r>
            <a:r>
              <a:rPr lang="ru-RU" dirty="0">
                <a:latin typeface="Arial"/>
                <a:ea typeface="+mn-lt"/>
                <a:cs typeface="+mn-lt"/>
              </a:rPr>
              <a:t>методов машинного обучения;</a:t>
            </a:r>
            <a:endParaRPr lang="ru-RU" dirty="0">
              <a:latin typeface="Arial"/>
              <a:cs typeface="Arial"/>
            </a:endParaRPr>
          </a:p>
          <a:p>
            <a:pPr marL="457200" lvl="1" indent="0" algn="just">
              <a:buNone/>
            </a:pPr>
            <a:r>
              <a:rPr lang="ru-RU" dirty="0">
                <a:latin typeface="Arial"/>
                <a:ea typeface="+mn-lt"/>
                <a:cs typeface="+mn-lt"/>
              </a:rPr>
              <a:t>• </a:t>
            </a:r>
            <a:r>
              <a:rPr lang="ru-RU" dirty="0" smtClean="0">
                <a:latin typeface="Arial"/>
                <a:ea typeface="+mn-lt"/>
                <a:cs typeface="+mn-lt"/>
              </a:rPr>
              <a:t>Реализовали дополнительные метрики </a:t>
            </a:r>
            <a:r>
              <a:rPr lang="ru-RU" dirty="0">
                <a:latin typeface="Arial"/>
                <a:ea typeface="+mn-lt"/>
                <a:cs typeface="+mn-lt"/>
              </a:rPr>
              <a:t>для анализа </a:t>
            </a:r>
            <a:r>
              <a:rPr lang="ru-RU" dirty="0" smtClean="0">
                <a:latin typeface="Arial"/>
                <a:ea typeface="+mn-lt"/>
                <a:cs typeface="+mn-lt"/>
              </a:rPr>
              <a:t>результатов</a:t>
            </a:r>
          </a:p>
          <a:p>
            <a:pPr lvl="1" algn="just"/>
            <a:r>
              <a:rPr lang="ru-RU" dirty="0" smtClean="0">
                <a:latin typeface="Arial"/>
                <a:ea typeface="+mn-lt"/>
                <a:cs typeface="+mn-lt"/>
              </a:rPr>
              <a:t>Обучили модель и сравнили результаты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016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21</a:t>
            </a:fld>
            <a:endParaRPr lang="ru-RU"/>
          </a:p>
        </p:txBody>
      </p:sp>
      <p:pic>
        <p:nvPicPr>
          <p:cNvPr id="6" name="Picture 2" descr="https://i.ytimg.com/vi/y7VZoK4R4gA/maxresdefault.jpg"/>
          <p:cNvPicPr>
            <a:picLocks noChangeAspect="1" noChangeArrowheads="1"/>
          </p:cNvPicPr>
          <p:nvPr/>
        </p:nvPicPr>
        <p:blipFill rotWithShape="1">
          <a:blip r:embed="rId2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3" r="2809" b="1346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828674" y="4399716"/>
            <a:ext cx="10610850" cy="1223963"/>
          </a:xfrm>
          <a:noFill/>
          <a:effectLst>
            <a:outerShdw blurRad="50800" dist="50800" dir="5400000" sx="1000" sy="1000" algn="ctr" rotWithShape="0">
              <a:schemeClr val="tx1">
                <a:lumMod val="50000"/>
                <a:lumOff val="50000"/>
              </a:schemeClr>
            </a:outerShdw>
          </a:effectLst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6600" b="1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когда </a:t>
            </a:r>
            <a:r>
              <a:rPr lang="ru-RU" sz="6600" b="1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ты </a:t>
            </a:r>
            <a:r>
              <a:rPr lang="ru-RU" sz="6600" b="1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победил </a:t>
            </a:r>
            <a:r>
              <a:rPr lang="en-US" sz="6600" b="1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baseline</a:t>
            </a:r>
            <a:endParaRPr lang="ru-RU" sz="66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095151" y="0"/>
            <a:ext cx="573499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То </a:t>
            </a:r>
            <a:r>
              <a:rPr lang="ru-RU" sz="66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чувство</a:t>
            </a:r>
            <a:r>
              <a:rPr lang="ru-RU" sz="60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026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9100" y="1776162"/>
            <a:ext cx="10934700" cy="6334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 smtClean="0">
                <a:latin typeface="Arial" charset="0"/>
                <a:ea typeface="Arial" charset="0"/>
                <a:cs typeface="Arial" charset="0"/>
              </a:rPr>
              <a:t>Увеличить </a:t>
            </a:r>
            <a:r>
              <a:rPr lang="ru-RU" sz="2400" dirty="0">
                <a:latin typeface="Arial" charset="0"/>
                <a:ea typeface="Arial" charset="0"/>
                <a:cs typeface="Arial" charset="0"/>
              </a:rPr>
              <a:t>продажи с </a:t>
            </a:r>
            <a:r>
              <a:rPr lang="ru-RU" sz="2400" dirty="0" smtClean="0">
                <a:latin typeface="Arial" charset="0"/>
                <a:ea typeface="Arial" charset="0"/>
                <a:cs typeface="Arial" charset="0"/>
              </a:rPr>
              <a:t>помощью ранжирования рекомендаций</a:t>
            </a:r>
            <a:endParaRPr lang="ru-RU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223" y="591236"/>
            <a:ext cx="11159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Arial" charset="0"/>
                <a:ea typeface="Arial" charset="0"/>
                <a:cs typeface="Arial" charset="0"/>
              </a:rPr>
              <a:t>Задача рекомендательной системы: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202782" y="2940665"/>
            <a:ext cx="2247900" cy="1181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Смотрит товар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154341" y="2940665"/>
            <a:ext cx="2247900" cy="1181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Не нравится товар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9105900" y="2940665"/>
            <a:ext cx="2305050" cy="1181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Смотрит рекомендации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51223" y="2940665"/>
            <a:ext cx="2247900" cy="1181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Клиент пришел на сайт</a:t>
            </a:r>
          </a:p>
        </p:txBody>
      </p:sp>
      <p:cxnSp>
        <p:nvCxnSpPr>
          <p:cNvPr id="13" name="Прямая со стрелкой 12"/>
          <p:cNvCxnSpPr>
            <a:stCxn id="11" idx="3"/>
            <a:endCxn id="6" idx="1"/>
          </p:cNvCxnSpPr>
          <p:nvPr/>
        </p:nvCxnSpPr>
        <p:spPr>
          <a:xfrm>
            <a:off x="2499123" y="3531215"/>
            <a:ext cx="703659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5450682" y="3531215"/>
            <a:ext cx="703659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8402241" y="3531215"/>
            <a:ext cx="703659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9105900" y="5038367"/>
            <a:ext cx="2305050" cy="1181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Система предлагает товары</a:t>
            </a:r>
          </a:p>
        </p:txBody>
      </p:sp>
      <p:cxnSp>
        <p:nvCxnSpPr>
          <p:cNvPr id="24" name="Прямая со стрелкой 23"/>
          <p:cNvCxnSpPr/>
          <p:nvPr/>
        </p:nvCxnSpPr>
        <p:spPr>
          <a:xfrm flipV="1">
            <a:off x="10258425" y="4121765"/>
            <a:ext cx="0" cy="926485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587A0B74-68AE-4BB8-8469-A7C9F62F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140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65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charset="0"/>
                <a:ea typeface="Arial" charset="0"/>
                <a:cs typeface="Arial" charset="0"/>
              </a:rPr>
              <a:t>Постановка задачи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  <a:cs typeface="Arial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Arial" charset="0"/>
                              <a:cs typeface="Arial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Arial" charset="0"/>
                              <a:cs typeface="Arial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Arial" charset="0"/>
                              <a:cs typeface="Arial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Arial" charset="0"/>
                              <a:cs typeface="Arial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Arial" charset="0"/>
                              <a:cs typeface="Arial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Arial" charset="0"/>
                              <a:cs typeface="Arial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Arial" charset="0"/>
                              <a:cs typeface="Arial" charset="0"/>
                            </a:rPr>
                            <m:t>}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𝑐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– </a:t>
                </a:r>
                <a:r>
                  <a:rPr lang="ru-RU" sz="2400" dirty="0">
                    <a:latin typeface="Arial" charset="0"/>
                    <a:ea typeface="Arial" charset="0"/>
                    <a:cs typeface="Arial" charset="0"/>
                  </a:rPr>
                  <a:t>клиент</a:t>
                </a:r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;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𝑖</m:t>
                    </m:r>
                  </m:oMath>
                </a14:m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 – </a:t>
                </a:r>
                <a:r>
                  <a:rPr lang="ru-RU" sz="2400" dirty="0">
                    <a:latin typeface="Arial" charset="0"/>
                    <a:ea typeface="Arial" charset="0"/>
                    <a:cs typeface="Arial" charset="0"/>
                  </a:rPr>
                  <a:t>товар, который смотрит клиент</a:t>
                </a:r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;</a:t>
                </a:r>
                <a:endParaRPr lang="ru-RU" sz="24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𝑟</m:t>
                    </m:r>
                  </m:oMath>
                </a14:m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 – </a:t>
                </a:r>
                <a:r>
                  <a:rPr lang="ru-RU" sz="2400" dirty="0">
                    <a:latin typeface="Arial" charset="0"/>
                    <a:ea typeface="Arial" charset="0"/>
                    <a:cs typeface="Arial" charset="0"/>
                  </a:rPr>
                  <a:t>рекомендованный товар</a:t>
                </a:r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  <a:endParaRPr lang="ru-RU" sz="24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>Задача ранжирования:</a:t>
                </a:r>
                <a:endParaRPr lang="en-US" dirty="0">
                  <a:latin typeface="Arial" panose="020B0604020202020204" pitchFamily="34" charset="0"/>
                  <a:ea typeface="Cambria Math" charset="0"/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dirty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ru-RU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charset="0"/>
                            </a:rPr>
                            <m:t>={</m:t>
                          </m:r>
                          <m:r>
                            <a:rPr lang="en-US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≽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≽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≽…≽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}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  <a:blipFill rotWithShape="0"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202C05E-D5D7-4009-8869-09410C2E1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140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charset="0"/>
                <a:ea typeface="Arial" charset="0"/>
                <a:cs typeface="Arial" charset="0"/>
              </a:rPr>
              <a:t>Исходные данные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Arial" charset="0"/>
                <a:ea typeface="Arial" charset="0"/>
                <a:cs typeface="Arial" charset="0"/>
              </a:rPr>
              <a:t>Действия пользователей за август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Arial" charset="0"/>
                <a:ea typeface="Arial" charset="0"/>
                <a:cs typeface="Arial" charset="0"/>
              </a:rPr>
              <a:t>Данные о сессиях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Arial" charset="0"/>
                <a:ea typeface="Arial" charset="0"/>
                <a:cs typeface="Arial" charset="0"/>
              </a:rPr>
              <a:t>Текстовые описания товаров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Arial" charset="0"/>
                <a:ea typeface="Arial" charset="0"/>
                <a:cs typeface="Arial" charset="0"/>
              </a:rPr>
              <a:t>Целевая таблица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2C62DEA3-BFDC-4AA8-97B7-4A0490A6A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140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35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4850" y="270011"/>
            <a:ext cx="10515600" cy="1325563"/>
          </a:xfrm>
        </p:spPr>
        <p:txBody>
          <a:bodyPr/>
          <a:lstStyle/>
          <a:p>
            <a:r>
              <a:rPr lang="ru-RU" dirty="0">
                <a:latin typeface="Arial" charset="0"/>
                <a:ea typeface="Arial" charset="0"/>
                <a:cs typeface="Arial" charset="0"/>
              </a:rPr>
              <a:t>Обучающая выборка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47515" y="2229877"/>
            <a:ext cx="5006285" cy="2882275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200" dirty="0" err="1">
                <a:latin typeface="Arial" charset="0"/>
                <a:ea typeface="Arial" charset="0"/>
                <a:cs typeface="Arial" charset="0"/>
              </a:rPr>
              <a:t>clientid</a:t>
            </a: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 – </a:t>
            </a:r>
            <a:r>
              <a:rPr lang="ru-RU" sz="4200" dirty="0">
                <a:latin typeface="Arial" charset="0"/>
                <a:ea typeface="Arial" charset="0"/>
                <a:cs typeface="Arial" charset="0"/>
              </a:rPr>
              <a:t>клиент</a:t>
            </a: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200" dirty="0" err="1">
                <a:latin typeface="Arial" charset="0"/>
                <a:ea typeface="Arial" charset="0"/>
                <a:cs typeface="Arial" charset="0"/>
              </a:rPr>
              <a:t>itemid</a:t>
            </a:r>
            <a:r>
              <a:rPr lang="ru-RU" sz="4200" dirty="0">
                <a:latin typeface="Arial" charset="0"/>
                <a:ea typeface="Arial" charset="0"/>
                <a:cs typeface="Arial" charset="0"/>
              </a:rPr>
              <a:t> – товар, который смотрит клиент</a:t>
            </a: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200" dirty="0" err="1">
                <a:latin typeface="Arial" charset="0"/>
                <a:ea typeface="Arial" charset="0"/>
                <a:cs typeface="Arial" charset="0"/>
              </a:rPr>
              <a:t>joinitemid</a:t>
            </a:r>
            <a:r>
              <a:rPr lang="ru-RU" sz="4200" dirty="0">
                <a:latin typeface="Arial" charset="0"/>
                <a:ea typeface="Arial" charset="0"/>
                <a:cs typeface="Arial" charset="0"/>
              </a:rPr>
              <a:t> – рекомендованный товар</a:t>
            </a: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label</a:t>
            </a:r>
            <a:r>
              <a:rPr lang="ru-RU" sz="4200" dirty="0">
                <a:latin typeface="Arial" charset="0"/>
                <a:ea typeface="Arial" charset="0"/>
                <a:cs typeface="Arial" charset="0"/>
              </a:rPr>
              <a:t> – реакция пользователя</a:t>
            </a: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 </a:t>
            </a:r>
            <a:br>
              <a:rPr lang="en-US" sz="4200" dirty="0">
                <a:latin typeface="Arial" charset="0"/>
                <a:ea typeface="Arial" charset="0"/>
                <a:cs typeface="Arial" charset="0"/>
              </a:rPr>
            </a:br>
            <a:r>
              <a:rPr lang="ru-RU" sz="4200" dirty="0">
                <a:latin typeface="Arial" charset="0"/>
                <a:ea typeface="Arial" charset="0"/>
                <a:cs typeface="Arial" charset="0"/>
              </a:rPr>
              <a:t>(1-добавил в корзину, 0 - просмотрел товар)</a:t>
            </a: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205EC028-4049-4D8B-866C-60D8FF5C7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140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856CDF64-EA20-4E81-A1AE-EFBB3C9F0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2100542"/>
            <a:ext cx="5023204" cy="314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2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charset="0"/>
                <a:ea typeface="Arial" charset="0"/>
                <a:cs typeface="Arial" charset="0"/>
              </a:rPr>
              <a:t>Признаки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11602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𝑓𝑒𝑎𝑡𝑢𝑟𝑒</m:t>
                      </m:r>
                    </m:oMath>
                  </m:oMathPara>
                </a14:m>
                <a:endParaRPr lang="ru-RU" dirty="0"/>
              </a:p>
              <a:p>
                <a:pPr>
                  <a:lnSpc>
                    <a:spcPct val="150000"/>
                  </a:lnSpc>
                </a:pPr>
                <a:r>
                  <a:rPr lang="ru-RU" sz="2400" dirty="0">
                    <a:latin typeface="Arial" charset="0"/>
                    <a:ea typeface="Arial" charset="0"/>
                    <a:cs typeface="Arial" charset="0"/>
                  </a:rPr>
                  <a:t>Признаки популярности и новизны товаров</a:t>
                </a:r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;</a:t>
                </a:r>
                <a:endParaRPr lang="ru-RU" sz="2400" dirty="0">
                  <a:latin typeface="Arial" charset="0"/>
                  <a:ea typeface="Arial" charset="0"/>
                  <a:cs typeface="Arial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2400" dirty="0" err="1">
                    <a:latin typeface="Arial" charset="0"/>
                    <a:ea typeface="Arial" charset="0"/>
                    <a:cs typeface="Arial" charset="0"/>
                  </a:rPr>
                  <a:t>Коллаборативная</a:t>
                </a:r>
                <a:r>
                  <a:rPr lang="ru-RU" sz="2400" dirty="0">
                    <a:latin typeface="Arial" charset="0"/>
                    <a:ea typeface="Arial" charset="0"/>
                    <a:cs typeface="Arial" charset="0"/>
                  </a:rPr>
                  <a:t> фильтрация</a:t>
                </a:r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;</a:t>
                </a:r>
                <a:endParaRPr lang="ru-RU" sz="2400" dirty="0">
                  <a:latin typeface="Arial" charset="0"/>
                  <a:ea typeface="Arial" charset="0"/>
                  <a:cs typeface="Arial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2400" dirty="0">
                    <a:latin typeface="Arial" charset="0"/>
                    <a:ea typeface="Arial" charset="0"/>
                    <a:cs typeface="Arial" charset="0"/>
                  </a:rPr>
                  <a:t>Признаки, основанные на пользовательских сессиях</a:t>
                </a:r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;</a:t>
                </a:r>
                <a:endParaRPr lang="ru-RU" sz="2400" dirty="0">
                  <a:latin typeface="Arial" charset="0"/>
                  <a:ea typeface="Arial" charset="0"/>
                  <a:cs typeface="Arial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2400" dirty="0">
                    <a:latin typeface="Arial" charset="0"/>
                    <a:ea typeface="Arial" charset="0"/>
                    <a:cs typeface="Arial" charset="0"/>
                  </a:rPr>
                  <a:t>Схожесть</a:t>
                </a:r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ru-RU" sz="2400" dirty="0">
                    <a:latin typeface="Arial" charset="0"/>
                    <a:ea typeface="Arial" charset="0"/>
                    <a:cs typeface="Arial" charset="0"/>
                  </a:rPr>
                  <a:t>по текстовому описанию</a:t>
                </a:r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  <a:endParaRPr lang="ru-RU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11602"/>
                <a:ext cx="10515600" cy="4351338"/>
              </a:xfrm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2E018283-720D-4195-AF72-6C1C1DCA8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140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365125"/>
            <a:ext cx="11639550" cy="1325563"/>
          </a:xfrm>
        </p:spPr>
        <p:txBody>
          <a:bodyPr/>
          <a:lstStyle/>
          <a:p>
            <a:r>
              <a:rPr lang="ru-RU" dirty="0">
                <a:latin typeface="Arial" charset="0"/>
                <a:ea typeface="Arial" charset="0"/>
                <a:cs typeface="Arial" charset="0"/>
              </a:rPr>
              <a:t>Признаки популярности и новизны товаров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6591" y="1825625"/>
            <a:ext cx="11387759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2400" smtClean="0">
                <a:latin typeface="Arial" charset="0"/>
                <a:ea typeface="Arial" charset="0"/>
                <a:cs typeface="Arial" charset="0"/>
              </a:rPr>
              <a:t>Популярность </a:t>
            </a:r>
            <a:r>
              <a:rPr lang="ru-RU" sz="2400" dirty="0">
                <a:latin typeface="Arial" charset="0"/>
                <a:ea typeface="Arial" charset="0"/>
                <a:cs typeface="Arial" charset="0"/>
              </a:rPr>
              <a:t>товара по просмотрам/добавлению в корзину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;</a:t>
            </a:r>
            <a:endParaRPr lang="ru-RU" sz="2400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Arial" charset="0"/>
                <a:ea typeface="Arial" charset="0"/>
                <a:cs typeface="Arial" charset="0"/>
              </a:rPr>
              <a:t>Новизна - дата первого просмотра товара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;</a:t>
            </a:r>
            <a:endParaRPr lang="ru-RU" sz="2400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Arial" charset="0"/>
                <a:ea typeface="Arial" charset="0"/>
                <a:cs typeface="Arial" charset="0"/>
              </a:rPr>
              <a:t>Количество просмотров/добавлений в корзину в последний день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;</a:t>
            </a:r>
            <a:endParaRPr lang="ru-RU" sz="2400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Arial" charset="0"/>
                <a:ea typeface="Arial" charset="0"/>
                <a:cs typeface="Arial" charset="0"/>
              </a:rPr>
              <a:t>Спрос на товар в последние 7 дней наблюдений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.</a:t>
            </a:r>
            <a:endParaRPr lang="ru-RU" sz="2400" dirty="0">
              <a:latin typeface="Arial" charset="0"/>
              <a:ea typeface="Arial" charset="0"/>
              <a:cs typeface="Arial" charset="0"/>
            </a:endParaRPr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E2E471D-95EA-4B8C-82AF-400446FE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140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5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Arial"/>
                <a:cs typeface="Calibri Light"/>
              </a:rPr>
              <a:t>Коллаборативная</a:t>
            </a:r>
            <a:r>
              <a:rPr lang="ru-RU" dirty="0">
                <a:latin typeface="Arial"/>
                <a:cs typeface="Calibri Light"/>
              </a:rPr>
              <a:t> фильтрация</a:t>
            </a:r>
            <a:r>
              <a:rPr lang="ru-RU" dirty="0">
                <a:latin typeface="Arial"/>
                <a:cs typeface="Arial"/>
              </a:rPr>
              <a:t/>
            </a:r>
            <a:br>
              <a:rPr lang="ru-RU" dirty="0">
                <a:latin typeface="Arial"/>
                <a:cs typeface="Arial"/>
              </a:rPr>
            </a:b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9CBBD43-973E-4477-879B-F8C55B238375}"/>
              </a:ext>
            </a:extLst>
          </p:cNvPr>
          <p:cNvSpPr txBox="1"/>
          <p:nvPr/>
        </p:nvSpPr>
        <p:spPr>
          <a:xfrm>
            <a:off x="1383603" y="1690688"/>
            <a:ext cx="5080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User-Based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подход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9CBBD43-973E-4477-879B-F8C55B238375}"/>
              </a:ext>
            </a:extLst>
          </p:cNvPr>
          <p:cNvSpPr txBox="1"/>
          <p:nvPr/>
        </p:nvSpPr>
        <p:spPr>
          <a:xfrm>
            <a:off x="7009466" y="1690688"/>
            <a:ext cx="5080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Item-Based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подход</a:t>
            </a:r>
          </a:p>
        </p:txBody>
      </p:sp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xmlns="" id="{0E2E471D-95EA-4B8C-82AF-400446FE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5590" y="6356350"/>
            <a:ext cx="2743200" cy="365125"/>
          </a:xfrm>
        </p:spPr>
        <p:txBody>
          <a:bodyPr/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29" name="Полилиния 28"/>
          <p:cNvSpPr/>
          <p:nvPr/>
        </p:nvSpPr>
        <p:spPr>
          <a:xfrm>
            <a:off x="6515910" y="3092200"/>
            <a:ext cx="935445" cy="564738"/>
          </a:xfrm>
          <a:custGeom>
            <a:avLst/>
            <a:gdLst>
              <a:gd name="connsiteX0" fmla="*/ 149170 w 904050"/>
              <a:gd name="connsiteY0" fmla="*/ 0 h 432919"/>
              <a:gd name="connsiteX1" fmla="*/ 745829 w 904050"/>
              <a:gd name="connsiteY1" fmla="*/ 0 h 432919"/>
              <a:gd name="connsiteX2" fmla="*/ 894998 w 904050"/>
              <a:gd name="connsiteY2" fmla="*/ 181511 h 432919"/>
              <a:gd name="connsiteX3" fmla="*/ 902704 w 904050"/>
              <a:gd name="connsiteY3" fmla="*/ 384575 h 432919"/>
              <a:gd name="connsiteX4" fmla="*/ 904050 w 904050"/>
              <a:gd name="connsiteY4" fmla="*/ 432919 h 432919"/>
              <a:gd name="connsiteX5" fmla="*/ 749826 w 904050"/>
              <a:gd name="connsiteY5" fmla="*/ 432919 h 432919"/>
              <a:gd name="connsiteX6" fmla="*/ 749648 w 904050"/>
              <a:gd name="connsiteY6" fmla="*/ 425264 h 432919"/>
              <a:gd name="connsiteX7" fmla="*/ 746695 w 904050"/>
              <a:gd name="connsiteY7" fmla="*/ 316448 h 432919"/>
              <a:gd name="connsiteX8" fmla="*/ 647125 w 904050"/>
              <a:gd name="connsiteY8" fmla="*/ 134937 h 432919"/>
              <a:gd name="connsiteX9" fmla="*/ 248854 w 904050"/>
              <a:gd name="connsiteY9" fmla="*/ 134937 h 432919"/>
              <a:gd name="connsiteX10" fmla="*/ 149283 w 904050"/>
              <a:gd name="connsiteY10" fmla="*/ 316448 h 432919"/>
              <a:gd name="connsiteX11" fmla="*/ 149283 w 904050"/>
              <a:gd name="connsiteY11" fmla="*/ 432919 h 432919"/>
              <a:gd name="connsiteX12" fmla="*/ 0 w 904050"/>
              <a:gd name="connsiteY12" fmla="*/ 432919 h 432919"/>
              <a:gd name="connsiteX13" fmla="*/ 0 w 904050"/>
              <a:gd name="connsiteY13" fmla="*/ 181511 h 432919"/>
              <a:gd name="connsiteX14" fmla="*/ 149170 w 904050"/>
              <a:gd name="connsiteY14" fmla="*/ 0 h 43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4050" h="432919">
                <a:moveTo>
                  <a:pt x="149170" y="0"/>
                </a:moveTo>
                <a:lnTo>
                  <a:pt x="745829" y="0"/>
                </a:lnTo>
                <a:cubicBezTo>
                  <a:pt x="828213" y="0"/>
                  <a:pt x="894998" y="81265"/>
                  <a:pt x="894998" y="181511"/>
                </a:cubicBezTo>
                <a:cubicBezTo>
                  <a:pt x="898353" y="259245"/>
                  <a:pt x="900869" y="326264"/>
                  <a:pt x="902704" y="384575"/>
                </a:cubicBezTo>
                <a:lnTo>
                  <a:pt x="904050" y="432919"/>
                </a:lnTo>
                <a:lnTo>
                  <a:pt x="749826" y="432919"/>
                </a:lnTo>
                <a:lnTo>
                  <a:pt x="749648" y="425264"/>
                </a:lnTo>
                <a:cubicBezTo>
                  <a:pt x="748795" y="391503"/>
                  <a:pt x="747815" y="355315"/>
                  <a:pt x="746695" y="316448"/>
                </a:cubicBezTo>
                <a:cubicBezTo>
                  <a:pt x="746695" y="216202"/>
                  <a:pt x="702116" y="134937"/>
                  <a:pt x="647125" y="134937"/>
                </a:cubicBezTo>
                <a:lnTo>
                  <a:pt x="248854" y="134937"/>
                </a:lnTo>
                <a:cubicBezTo>
                  <a:pt x="193862" y="134937"/>
                  <a:pt x="149283" y="216202"/>
                  <a:pt x="149283" y="316448"/>
                </a:cubicBezTo>
                <a:lnTo>
                  <a:pt x="149283" y="432919"/>
                </a:lnTo>
                <a:lnTo>
                  <a:pt x="0" y="432919"/>
                </a:lnTo>
                <a:lnTo>
                  <a:pt x="0" y="181511"/>
                </a:lnTo>
                <a:cubicBezTo>
                  <a:pt x="0" y="81265"/>
                  <a:pt x="66786" y="0"/>
                  <a:pt x="149170" y="0"/>
                </a:cubicBezTo>
                <a:close/>
              </a:path>
            </a:pathLst>
          </a:custGeom>
          <a:ln w="28575">
            <a:solidFill>
              <a:schemeClr val="accent1">
                <a:lumMod val="75000"/>
              </a:schemeClr>
            </a:solidFill>
          </a:ln>
          <a:effectLst>
            <a:outerShdw blurRad="50800" dir="3780000" sx="96000" sy="96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олилиния 30"/>
          <p:cNvSpPr/>
          <p:nvPr/>
        </p:nvSpPr>
        <p:spPr>
          <a:xfrm>
            <a:off x="9663456" y="3098662"/>
            <a:ext cx="935445" cy="564738"/>
          </a:xfrm>
          <a:custGeom>
            <a:avLst/>
            <a:gdLst>
              <a:gd name="connsiteX0" fmla="*/ 149170 w 904050"/>
              <a:gd name="connsiteY0" fmla="*/ 0 h 432919"/>
              <a:gd name="connsiteX1" fmla="*/ 745829 w 904050"/>
              <a:gd name="connsiteY1" fmla="*/ 0 h 432919"/>
              <a:gd name="connsiteX2" fmla="*/ 894998 w 904050"/>
              <a:gd name="connsiteY2" fmla="*/ 181511 h 432919"/>
              <a:gd name="connsiteX3" fmla="*/ 902704 w 904050"/>
              <a:gd name="connsiteY3" fmla="*/ 384575 h 432919"/>
              <a:gd name="connsiteX4" fmla="*/ 904050 w 904050"/>
              <a:gd name="connsiteY4" fmla="*/ 432919 h 432919"/>
              <a:gd name="connsiteX5" fmla="*/ 749825 w 904050"/>
              <a:gd name="connsiteY5" fmla="*/ 432919 h 432919"/>
              <a:gd name="connsiteX6" fmla="*/ 749647 w 904050"/>
              <a:gd name="connsiteY6" fmla="*/ 425264 h 432919"/>
              <a:gd name="connsiteX7" fmla="*/ 746695 w 904050"/>
              <a:gd name="connsiteY7" fmla="*/ 316448 h 432919"/>
              <a:gd name="connsiteX8" fmla="*/ 647125 w 904050"/>
              <a:gd name="connsiteY8" fmla="*/ 134937 h 432919"/>
              <a:gd name="connsiteX9" fmla="*/ 248854 w 904050"/>
              <a:gd name="connsiteY9" fmla="*/ 134937 h 432919"/>
              <a:gd name="connsiteX10" fmla="*/ 149283 w 904050"/>
              <a:gd name="connsiteY10" fmla="*/ 316448 h 432919"/>
              <a:gd name="connsiteX11" fmla="*/ 149283 w 904050"/>
              <a:gd name="connsiteY11" fmla="*/ 432919 h 432919"/>
              <a:gd name="connsiteX12" fmla="*/ 0 w 904050"/>
              <a:gd name="connsiteY12" fmla="*/ 432919 h 432919"/>
              <a:gd name="connsiteX13" fmla="*/ 0 w 904050"/>
              <a:gd name="connsiteY13" fmla="*/ 181511 h 432919"/>
              <a:gd name="connsiteX14" fmla="*/ 149170 w 904050"/>
              <a:gd name="connsiteY14" fmla="*/ 0 h 43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4050" h="432919">
                <a:moveTo>
                  <a:pt x="149170" y="0"/>
                </a:moveTo>
                <a:lnTo>
                  <a:pt x="745829" y="0"/>
                </a:lnTo>
                <a:cubicBezTo>
                  <a:pt x="828213" y="0"/>
                  <a:pt x="894998" y="81265"/>
                  <a:pt x="894998" y="181511"/>
                </a:cubicBezTo>
                <a:cubicBezTo>
                  <a:pt x="898353" y="259245"/>
                  <a:pt x="900869" y="326264"/>
                  <a:pt x="902704" y="384575"/>
                </a:cubicBezTo>
                <a:lnTo>
                  <a:pt x="904050" y="432919"/>
                </a:lnTo>
                <a:lnTo>
                  <a:pt x="749825" y="432919"/>
                </a:lnTo>
                <a:lnTo>
                  <a:pt x="749647" y="425264"/>
                </a:lnTo>
                <a:cubicBezTo>
                  <a:pt x="748794" y="391503"/>
                  <a:pt x="747815" y="355315"/>
                  <a:pt x="746695" y="316448"/>
                </a:cubicBezTo>
                <a:cubicBezTo>
                  <a:pt x="746695" y="216202"/>
                  <a:pt x="702116" y="134937"/>
                  <a:pt x="647125" y="134937"/>
                </a:cubicBezTo>
                <a:lnTo>
                  <a:pt x="248854" y="134937"/>
                </a:lnTo>
                <a:cubicBezTo>
                  <a:pt x="193862" y="134937"/>
                  <a:pt x="149283" y="216202"/>
                  <a:pt x="149283" y="316448"/>
                </a:cubicBezTo>
                <a:lnTo>
                  <a:pt x="149283" y="432919"/>
                </a:lnTo>
                <a:lnTo>
                  <a:pt x="0" y="432919"/>
                </a:lnTo>
                <a:lnTo>
                  <a:pt x="0" y="181511"/>
                </a:lnTo>
                <a:cubicBezTo>
                  <a:pt x="0" y="81265"/>
                  <a:pt x="66786" y="0"/>
                  <a:pt x="149170" y="0"/>
                </a:cubicBezTo>
                <a:close/>
              </a:path>
            </a:pathLst>
          </a:custGeom>
          <a:noFill/>
          <a:ln w="28575">
            <a:solidFill>
              <a:schemeClr val="accent1">
                <a:lumMod val="50000"/>
              </a:schemeClr>
            </a:solidFill>
          </a:ln>
          <a:effectLst>
            <a:outerShdw blurRad="50800" dir="3780000" sx="96000" sy="96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кругленный прямоугольник 17"/>
          <p:cNvSpPr/>
          <p:nvPr/>
        </p:nvSpPr>
        <p:spPr>
          <a:xfrm>
            <a:off x="6096001" y="3656943"/>
            <a:ext cx="1778240" cy="1009090"/>
          </a:xfrm>
          <a:custGeom>
            <a:avLst/>
            <a:gdLst>
              <a:gd name="connsiteX0" fmla="*/ 0 w 1510393"/>
              <a:gd name="connsiteY0" fmla="*/ 206266 h 1237569"/>
              <a:gd name="connsiteX1" fmla="*/ 206266 w 1510393"/>
              <a:gd name="connsiteY1" fmla="*/ 0 h 1237569"/>
              <a:gd name="connsiteX2" fmla="*/ 1304127 w 1510393"/>
              <a:gd name="connsiteY2" fmla="*/ 0 h 1237569"/>
              <a:gd name="connsiteX3" fmla="*/ 1510393 w 1510393"/>
              <a:gd name="connsiteY3" fmla="*/ 206266 h 1237569"/>
              <a:gd name="connsiteX4" fmla="*/ 1510393 w 1510393"/>
              <a:gd name="connsiteY4" fmla="*/ 1031303 h 1237569"/>
              <a:gd name="connsiteX5" fmla="*/ 1304127 w 1510393"/>
              <a:gd name="connsiteY5" fmla="*/ 1237569 h 1237569"/>
              <a:gd name="connsiteX6" fmla="*/ 206266 w 1510393"/>
              <a:gd name="connsiteY6" fmla="*/ 1237569 h 1237569"/>
              <a:gd name="connsiteX7" fmla="*/ 0 w 1510393"/>
              <a:gd name="connsiteY7" fmla="*/ 1031303 h 1237569"/>
              <a:gd name="connsiteX8" fmla="*/ 0 w 1510393"/>
              <a:gd name="connsiteY8" fmla="*/ 206266 h 1237569"/>
              <a:gd name="connsiteX0" fmla="*/ 0 w 1510393"/>
              <a:gd name="connsiteY0" fmla="*/ 206266 h 1270226"/>
              <a:gd name="connsiteX1" fmla="*/ 206266 w 1510393"/>
              <a:gd name="connsiteY1" fmla="*/ 0 h 1270226"/>
              <a:gd name="connsiteX2" fmla="*/ 1304127 w 1510393"/>
              <a:gd name="connsiteY2" fmla="*/ 0 h 1270226"/>
              <a:gd name="connsiteX3" fmla="*/ 1510393 w 1510393"/>
              <a:gd name="connsiteY3" fmla="*/ 206266 h 1270226"/>
              <a:gd name="connsiteX4" fmla="*/ 1510393 w 1510393"/>
              <a:gd name="connsiteY4" fmla="*/ 1031303 h 1270226"/>
              <a:gd name="connsiteX5" fmla="*/ 1124513 w 1510393"/>
              <a:gd name="connsiteY5" fmla="*/ 1270226 h 1270226"/>
              <a:gd name="connsiteX6" fmla="*/ 206266 w 1510393"/>
              <a:gd name="connsiteY6" fmla="*/ 1237569 h 1270226"/>
              <a:gd name="connsiteX7" fmla="*/ 0 w 1510393"/>
              <a:gd name="connsiteY7" fmla="*/ 1031303 h 1270226"/>
              <a:gd name="connsiteX8" fmla="*/ 0 w 1510393"/>
              <a:gd name="connsiteY8" fmla="*/ 206266 h 1270226"/>
              <a:gd name="connsiteX0" fmla="*/ 0 w 1510393"/>
              <a:gd name="connsiteY0" fmla="*/ 206266 h 1270226"/>
              <a:gd name="connsiteX1" fmla="*/ 206266 w 1510393"/>
              <a:gd name="connsiteY1" fmla="*/ 0 h 1270226"/>
              <a:gd name="connsiteX2" fmla="*/ 1304127 w 1510393"/>
              <a:gd name="connsiteY2" fmla="*/ 0 h 1270226"/>
              <a:gd name="connsiteX3" fmla="*/ 1510393 w 1510393"/>
              <a:gd name="connsiteY3" fmla="*/ 206266 h 1270226"/>
              <a:gd name="connsiteX4" fmla="*/ 1396093 w 1510393"/>
              <a:gd name="connsiteY4" fmla="*/ 884346 h 1270226"/>
              <a:gd name="connsiteX5" fmla="*/ 1124513 w 1510393"/>
              <a:gd name="connsiteY5" fmla="*/ 1270226 h 1270226"/>
              <a:gd name="connsiteX6" fmla="*/ 206266 w 1510393"/>
              <a:gd name="connsiteY6" fmla="*/ 1237569 h 1270226"/>
              <a:gd name="connsiteX7" fmla="*/ 0 w 1510393"/>
              <a:gd name="connsiteY7" fmla="*/ 1031303 h 1270226"/>
              <a:gd name="connsiteX8" fmla="*/ 0 w 1510393"/>
              <a:gd name="connsiteY8" fmla="*/ 206266 h 1270226"/>
              <a:gd name="connsiteX0" fmla="*/ 0 w 1510393"/>
              <a:gd name="connsiteY0" fmla="*/ 206266 h 1270226"/>
              <a:gd name="connsiteX1" fmla="*/ 206266 w 1510393"/>
              <a:gd name="connsiteY1" fmla="*/ 0 h 1270226"/>
              <a:gd name="connsiteX2" fmla="*/ 1304127 w 1510393"/>
              <a:gd name="connsiteY2" fmla="*/ 0 h 1270226"/>
              <a:gd name="connsiteX3" fmla="*/ 1510393 w 1510393"/>
              <a:gd name="connsiteY3" fmla="*/ 206266 h 1270226"/>
              <a:gd name="connsiteX4" fmla="*/ 1396093 w 1510393"/>
              <a:gd name="connsiteY4" fmla="*/ 884346 h 1270226"/>
              <a:gd name="connsiteX5" fmla="*/ 1124513 w 1510393"/>
              <a:gd name="connsiteY5" fmla="*/ 1270226 h 1270226"/>
              <a:gd name="connsiteX6" fmla="*/ 336894 w 1510393"/>
              <a:gd name="connsiteY6" fmla="*/ 1270226 h 1270226"/>
              <a:gd name="connsiteX7" fmla="*/ 0 w 1510393"/>
              <a:gd name="connsiteY7" fmla="*/ 1031303 h 1270226"/>
              <a:gd name="connsiteX8" fmla="*/ 0 w 1510393"/>
              <a:gd name="connsiteY8" fmla="*/ 206266 h 1270226"/>
              <a:gd name="connsiteX0" fmla="*/ 0 w 1510393"/>
              <a:gd name="connsiteY0" fmla="*/ 206266 h 1270226"/>
              <a:gd name="connsiteX1" fmla="*/ 206266 w 1510393"/>
              <a:gd name="connsiteY1" fmla="*/ 0 h 1270226"/>
              <a:gd name="connsiteX2" fmla="*/ 1304127 w 1510393"/>
              <a:gd name="connsiteY2" fmla="*/ 0 h 1270226"/>
              <a:gd name="connsiteX3" fmla="*/ 1510393 w 1510393"/>
              <a:gd name="connsiteY3" fmla="*/ 206266 h 1270226"/>
              <a:gd name="connsiteX4" fmla="*/ 1396093 w 1510393"/>
              <a:gd name="connsiteY4" fmla="*/ 884346 h 1270226"/>
              <a:gd name="connsiteX5" fmla="*/ 1124513 w 1510393"/>
              <a:gd name="connsiteY5" fmla="*/ 1270226 h 1270226"/>
              <a:gd name="connsiteX6" fmla="*/ 336894 w 1510393"/>
              <a:gd name="connsiteY6" fmla="*/ 1270226 h 1270226"/>
              <a:gd name="connsiteX7" fmla="*/ 179614 w 1510393"/>
              <a:gd name="connsiteY7" fmla="*/ 1047632 h 1270226"/>
              <a:gd name="connsiteX8" fmla="*/ 0 w 1510393"/>
              <a:gd name="connsiteY8" fmla="*/ 206266 h 1270226"/>
              <a:gd name="connsiteX0" fmla="*/ 0 w 1510393"/>
              <a:gd name="connsiteY0" fmla="*/ 206266 h 1270226"/>
              <a:gd name="connsiteX1" fmla="*/ 206266 w 1510393"/>
              <a:gd name="connsiteY1" fmla="*/ 0 h 1270226"/>
              <a:gd name="connsiteX2" fmla="*/ 1304127 w 1510393"/>
              <a:gd name="connsiteY2" fmla="*/ 0 h 1270226"/>
              <a:gd name="connsiteX3" fmla="*/ 1510393 w 1510393"/>
              <a:gd name="connsiteY3" fmla="*/ 206266 h 1270226"/>
              <a:gd name="connsiteX4" fmla="*/ 1396093 w 1510393"/>
              <a:gd name="connsiteY4" fmla="*/ 884346 h 1270226"/>
              <a:gd name="connsiteX5" fmla="*/ 1124513 w 1510393"/>
              <a:gd name="connsiteY5" fmla="*/ 1270226 h 1270226"/>
              <a:gd name="connsiteX6" fmla="*/ 336894 w 1510393"/>
              <a:gd name="connsiteY6" fmla="*/ 1270226 h 1270226"/>
              <a:gd name="connsiteX7" fmla="*/ 130629 w 1510393"/>
              <a:gd name="connsiteY7" fmla="*/ 884346 h 1270226"/>
              <a:gd name="connsiteX8" fmla="*/ 0 w 1510393"/>
              <a:gd name="connsiteY8" fmla="*/ 206266 h 1270226"/>
              <a:gd name="connsiteX0" fmla="*/ 0 w 1510393"/>
              <a:gd name="connsiteY0" fmla="*/ 206266 h 1270226"/>
              <a:gd name="connsiteX1" fmla="*/ 206266 w 1510393"/>
              <a:gd name="connsiteY1" fmla="*/ 0 h 1270226"/>
              <a:gd name="connsiteX2" fmla="*/ 1304127 w 1510393"/>
              <a:gd name="connsiteY2" fmla="*/ 0 h 1270226"/>
              <a:gd name="connsiteX3" fmla="*/ 1510393 w 1510393"/>
              <a:gd name="connsiteY3" fmla="*/ 206266 h 1270226"/>
              <a:gd name="connsiteX4" fmla="*/ 1396093 w 1510393"/>
              <a:gd name="connsiteY4" fmla="*/ 884346 h 1270226"/>
              <a:gd name="connsiteX5" fmla="*/ 1124513 w 1510393"/>
              <a:gd name="connsiteY5" fmla="*/ 1270226 h 1270226"/>
              <a:gd name="connsiteX6" fmla="*/ 336894 w 1510393"/>
              <a:gd name="connsiteY6" fmla="*/ 1270226 h 1270226"/>
              <a:gd name="connsiteX7" fmla="*/ 130629 w 1510393"/>
              <a:gd name="connsiteY7" fmla="*/ 884346 h 1270226"/>
              <a:gd name="connsiteX8" fmla="*/ 0 w 1510393"/>
              <a:gd name="connsiteY8" fmla="*/ 206266 h 1270226"/>
              <a:gd name="connsiteX0" fmla="*/ 0 w 1510393"/>
              <a:gd name="connsiteY0" fmla="*/ 206266 h 1270226"/>
              <a:gd name="connsiteX1" fmla="*/ 206266 w 1510393"/>
              <a:gd name="connsiteY1" fmla="*/ 0 h 1270226"/>
              <a:gd name="connsiteX2" fmla="*/ 1304127 w 1510393"/>
              <a:gd name="connsiteY2" fmla="*/ 0 h 1270226"/>
              <a:gd name="connsiteX3" fmla="*/ 1510393 w 1510393"/>
              <a:gd name="connsiteY3" fmla="*/ 206266 h 1270226"/>
              <a:gd name="connsiteX4" fmla="*/ 1396093 w 1510393"/>
              <a:gd name="connsiteY4" fmla="*/ 884346 h 1270226"/>
              <a:gd name="connsiteX5" fmla="*/ 1124513 w 1510393"/>
              <a:gd name="connsiteY5" fmla="*/ 1270226 h 1270226"/>
              <a:gd name="connsiteX6" fmla="*/ 336894 w 1510393"/>
              <a:gd name="connsiteY6" fmla="*/ 1270226 h 1270226"/>
              <a:gd name="connsiteX7" fmla="*/ 130629 w 1510393"/>
              <a:gd name="connsiteY7" fmla="*/ 884346 h 1270226"/>
              <a:gd name="connsiteX8" fmla="*/ 0 w 1510393"/>
              <a:gd name="connsiteY8" fmla="*/ 206266 h 1270226"/>
              <a:gd name="connsiteX0" fmla="*/ 0 w 1510393"/>
              <a:gd name="connsiteY0" fmla="*/ 206266 h 1270226"/>
              <a:gd name="connsiteX1" fmla="*/ 206266 w 1510393"/>
              <a:gd name="connsiteY1" fmla="*/ 0 h 1270226"/>
              <a:gd name="connsiteX2" fmla="*/ 1304127 w 1510393"/>
              <a:gd name="connsiteY2" fmla="*/ 0 h 1270226"/>
              <a:gd name="connsiteX3" fmla="*/ 1510393 w 1510393"/>
              <a:gd name="connsiteY3" fmla="*/ 206266 h 1270226"/>
              <a:gd name="connsiteX4" fmla="*/ 1396093 w 1510393"/>
              <a:gd name="connsiteY4" fmla="*/ 884346 h 1270226"/>
              <a:gd name="connsiteX5" fmla="*/ 1206156 w 1510393"/>
              <a:gd name="connsiteY5" fmla="*/ 1270226 h 1270226"/>
              <a:gd name="connsiteX6" fmla="*/ 336894 w 1510393"/>
              <a:gd name="connsiteY6" fmla="*/ 1270226 h 1270226"/>
              <a:gd name="connsiteX7" fmla="*/ 130629 w 1510393"/>
              <a:gd name="connsiteY7" fmla="*/ 884346 h 1270226"/>
              <a:gd name="connsiteX8" fmla="*/ 0 w 1510393"/>
              <a:gd name="connsiteY8" fmla="*/ 206266 h 1270226"/>
              <a:gd name="connsiteX0" fmla="*/ 0 w 1510393"/>
              <a:gd name="connsiteY0" fmla="*/ 206266 h 1270226"/>
              <a:gd name="connsiteX1" fmla="*/ 206266 w 1510393"/>
              <a:gd name="connsiteY1" fmla="*/ 0 h 1270226"/>
              <a:gd name="connsiteX2" fmla="*/ 1304127 w 1510393"/>
              <a:gd name="connsiteY2" fmla="*/ 0 h 1270226"/>
              <a:gd name="connsiteX3" fmla="*/ 1510393 w 1510393"/>
              <a:gd name="connsiteY3" fmla="*/ 206266 h 1270226"/>
              <a:gd name="connsiteX4" fmla="*/ 1396093 w 1510393"/>
              <a:gd name="connsiteY4" fmla="*/ 884346 h 1270226"/>
              <a:gd name="connsiteX5" fmla="*/ 1206156 w 1510393"/>
              <a:gd name="connsiteY5" fmla="*/ 1270226 h 1270226"/>
              <a:gd name="connsiteX6" fmla="*/ 336894 w 1510393"/>
              <a:gd name="connsiteY6" fmla="*/ 1270226 h 1270226"/>
              <a:gd name="connsiteX7" fmla="*/ 130629 w 1510393"/>
              <a:gd name="connsiteY7" fmla="*/ 884346 h 1270226"/>
              <a:gd name="connsiteX8" fmla="*/ 0 w 1510393"/>
              <a:gd name="connsiteY8" fmla="*/ 206266 h 1270226"/>
              <a:gd name="connsiteX0" fmla="*/ 0 w 1510393"/>
              <a:gd name="connsiteY0" fmla="*/ 206266 h 1270226"/>
              <a:gd name="connsiteX1" fmla="*/ 206266 w 1510393"/>
              <a:gd name="connsiteY1" fmla="*/ 0 h 1270226"/>
              <a:gd name="connsiteX2" fmla="*/ 1304127 w 1510393"/>
              <a:gd name="connsiteY2" fmla="*/ 0 h 1270226"/>
              <a:gd name="connsiteX3" fmla="*/ 1510393 w 1510393"/>
              <a:gd name="connsiteY3" fmla="*/ 206266 h 1270226"/>
              <a:gd name="connsiteX4" fmla="*/ 1396093 w 1510393"/>
              <a:gd name="connsiteY4" fmla="*/ 884346 h 1270226"/>
              <a:gd name="connsiteX5" fmla="*/ 1206156 w 1510393"/>
              <a:gd name="connsiteY5" fmla="*/ 1270226 h 1270226"/>
              <a:gd name="connsiteX6" fmla="*/ 336894 w 1510393"/>
              <a:gd name="connsiteY6" fmla="*/ 1270226 h 1270226"/>
              <a:gd name="connsiteX7" fmla="*/ 130629 w 1510393"/>
              <a:gd name="connsiteY7" fmla="*/ 884346 h 1270226"/>
              <a:gd name="connsiteX8" fmla="*/ 0 w 1510393"/>
              <a:gd name="connsiteY8" fmla="*/ 206266 h 1270226"/>
              <a:gd name="connsiteX0" fmla="*/ 0 w 1510393"/>
              <a:gd name="connsiteY0" fmla="*/ 206266 h 1270226"/>
              <a:gd name="connsiteX1" fmla="*/ 206266 w 1510393"/>
              <a:gd name="connsiteY1" fmla="*/ 0 h 1270226"/>
              <a:gd name="connsiteX2" fmla="*/ 1304127 w 1510393"/>
              <a:gd name="connsiteY2" fmla="*/ 0 h 1270226"/>
              <a:gd name="connsiteX3" fmla="*/ 1510393 w 1510393"/>
              <a:gd name="connsiteY3" fmla="*/ 206266 h 1270226"/>
              <a:gd name="connsiteX4" fmla="*/ 1396093 w 1510393"/>
              <a:gd name="connsiteY4" fmla="*/ 884346 h 1270226"/>
              <a:gd name="connsiteX5" fmla="*/ 1206156 w 1510393"/>
              <a:gd name="connsiteY5" fmla="*/ 1270226 h 1270226"/>
              <a:gd name="connsiteX6" fmla="*/ 336894 w 1510393"/>
              <a:gd name="connsiteY6" fmla="*/ 1270226 h 1270226"/>
              <a:gd name="connsiteX7" fmla="*/ 130629 w 1510393"/>
              <a:gd name="connsiteY7" fmla="*/ 884346 h 1270226"/>
              <a:gd name="connsiteX8" fmla="*/ 0 w 1510393"/>
              <a:gd name="connsiteY8" fmla="*/ 206266 h 127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0393" h="1270226">
                <a:moveTo>
                  <a:pt x="0" y="206266"/>
                </a:moveTo>
                <a:cubicBezTo>
                  <a:pt x="12606" y="58875"/>
                  <a:pt x="-13790" y="0"/>
                  <a:pt x="206266" y="0"/>
                </a:cubicBezTo>
                <a:lnTo>
                  <a:pt x="1304127" y="0"/>
                </a:lnTo>
                <a:cubicBezTo>
                  <a:pt x="1524183" y="0"/>
                  <a:pt x="1495065" y="58875"/>
                  <a:pt x="1510393" y="206266"/>
                </a:cubicBezTo>
                <a:lnTo>
                  <a:pt x="1396093" y="884346"/>
                </a:lnTo>
                <a:cubicBezTo>
                  <a:pt x="1396093" y="998264"/>
                  <a:pt x="1352731" y="1253898"/>
                  <a:pt x="1206156" y="1270226"/>
                </a:cubicBezTo>
                <a:lnTo>
                  <a:pt x="336894" y="1270226"/>
                </a:lnTo>
                <a:cubicBezTo>
                  <a:pt x="157640" y="1205913"/>
                  <a:pt x="165815" y="1066992"/>
                  <a:pt x="130629" y="884346"/>
                </a:cubicBezTo>
                <a:lnTo>
                  <a:pt x="0" y="206266"/>
                </a:lnTo>
                <a:close/>
              </a:path>
            </a:pathLst>
          </a:custGeom>
          <a:ln w="28575">
            <a:solidFill>
              <a:schemeClr val="accent1">
                <a:lumMod val="75000"/>
              </a:schemeClr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кругленный прямоугольник 17"/>
          <p:cNvSpPr/>
          <p:nvPr/>
        </p:nvSpPr>
        <p:spPr>
          <a:xfrm>
            <a:off x="9243546" y="3663401"/>
            <a:ext cx="1778240" cy="1009090"/>
          </a:xfrm>
          <a:custGeom>
            <a:avLst/>
            <a:gdLst>
              <a:gd name="connsiteX0" fmla="*/ 0 w 1510393"/>
              <a:gd name="connsiteY0" fmla="*/ 206266 h 1237569"/>
              <a:gd name="connsiteX1" fmla="*/ 206266 w 1510393"/>
              <a:gd name="connsiteY1" fmla="*/ 0 h 1237569"/>
              <a:gd name="connsiteX2" fmla="*/ 1304127 w 1510393"/>
              <a:gd name="connsiteY2" fmla="*/ 0 h 1237569"/>
              <a:gd name="connsiteX3" fmla="*/ 1510393 w 1510393"/>
              <a:gd name="connsiteY3" fmla="*/ 206266 h 1237569"/>
              <a:gd name="connsiteX4" fmla="*/ 1510393 w 1510393"/>
              <a:gd name="connsiteY4" fmla="*/ 1031303 h 1237569"/>
              <a:gd name="connsiteX5" fmla="*/ 1304127 w 1510393"/>
              <a:gd name="connsiteY5" fmla="*/ 1237569 h 1237569"/>
              <a:gd name="connsiteX6" fmla="*/ 206266 w 1510393"/>
              <a:gd name="connsiteY6" fmla="*/ 1237569 h 1237569"/>
              <a:gd name="connsiteX7" fmla="*/ 0 w 1510393"/>
              <a:gd name="connsiteY7" fmla="*/ 1031303 h 1237569"/>
              <a:gd name="connsiteX8" fmla="*/ 0 w 1510393"/>
              <a:gd name="connsiteY8" fmla="*/ 206266 h 1237569"/>
              <a:gd name="connsiteX0" fmla="*/ 0 w 1510393"/>
              <a:gd name="connsiteY0" fmla="*/ 206266 h 1270226"/>
              <a:gd name="connsiteX1" fmla="*/ 206266 w 1510393"/>
              <a:gd name="connsiteY1" fmla="*/ 0 h 1270226"/>
              <a:gd name="connsiteX2" fmla="*/ 1304127 w 1510393"/>
              <a:gd name="connsiteY2" fmla="*/ 0 h 1270226"/>
              <a:gd name="connsiteX3" fmla="*/ 1510393 w 1510393"/>
              <a:gd name="connsiteY3" fmla="*/ 206266 h 1270226"/>
              <a:gd name="connsiteX4" fmla="*/ 1510393 w 1510393"/>
              <a:gd name="connsiteY4" fmla="*/ 1031303 h 1270226"/>
              <a:gd name="connsiteX5" fmla="*/ 1124513 w 1510393"/>
              <a:gd name="connsiteY5" fmla="*/ 1270226 h 1270226"/>
              <a:gd name="connsiteX6" fmla="*/ 206266 w 1510393"/>
              <a:gd name="connsiteY6" fmla="*/ 1237569 h 1270226"/>
              <a:gd name="connsiteX7" fmla="*/ 0 w 1510393"/>
              <a:gd name="connsiteY7" fmla="*/ 1031303 h 1270226"/>
              <a:gd name="connsiteX8" fmla="*/ 0 w 1510393"/>
              <a:gd name="connsiteY8" fmla="*/ 206266 h 1270226"/>
              <a:gd name="connsiteX0" fmla="*/ 0 w 1510393"/>
              <a:gd name="connsiteY0" fmla="*/ 206266 h 1270226"/>
              <a:gd name="connsiteX1" fmla="*/ 206266 w 1510393"/>
              <a:gd name="connsiteY1" fmla="*/ 0 h 1270226"/>
              <a:gd name="connsiteX2" fmla="*/ 1304127 w 1510393"/>
              <a:gd name="connsiteY2" fmla="*/ 0 h 1270226"/>
              <a:gd name="connsiteX3" fmla="*/ 1510393 w 1510393"/>
              <a:gd name="connsiteY3" fmla="*/ 206266 h 1270226"/>
              <a:gd name="connsiteX4" fmla="*/ 1396093 w 1510393"/>
              <a:gd name="connsiteY4" fmla="*/ 884346 h 1270226"/>
              <a:gd name="connsiteX5" fmla="*/ 1124513 w 1510393"/>
              <a:gd name="connsiteY5" fmla="*/ 1270226 h 1270226"/>
              <a:gd name="connsiteX6" fmla="*/ 206266 w 1510393"/>
              <a:gd name="connsiteY6" fmla="*/ 1237569 h 1270226"/>
              <a:gd name="connsiteX7" fmla="*/ 0 w 1510393"/>
              <a:gd name="connsiteY7" fmla="*/ 1031303 h 1270226"/>
              <a:gd name="connsiteX8" fmla="*/ 0 w 1510393"/>
              <a:gd name="connsiteY8" fmla="*/ 206266 h 1270226"/>
              <a:gd name="connsiteX0" fmla="*/ 0 w 1510393"/>
              <a:gd name="connsiteY0" fmla="*/ 206266 h 1270226"/>
              <a:gd name="connsiteX1" fmla="*/ 206266 w 1510393"/>
              <a:gd name="connsiteY1" fmla="*/ 0 h 1270226"/>
              <a:gd name="connsiteX2" fmla="*/ 1304127 w 1510393"/>
              <a:gd name="connsiteY2" fmla="*/ 0 h 1270226"/>
              <a:gd name="connsiteX3" fmla="*/ 1510393 w 1510393"/>
              <a:gd name="connsiteY3" fmla="*/ 206266 h 1270226"/>
              <a:gd name="connsiteX4" fmla="*/ 1396093 w 1510393"/>
              <a:gd name="connsiteY4" fmla="*/ 884346 h 1270226"/>
              <a:gd name="connsiteX5" fmla="*/ 1124513 w 1510393"/>
              <a:gd name="connsiteY5" fmla="*/ 1270226 h 1270226"/>
              <a:gd name="connsiteX6" fmla="*/ 336894 w 1510393"/>
              <a:gd name="connsiteY6" fmla="*/ 1270226 h 1270226"/>
              <a:gd name="connsiteX7" fmla="*/ 0 w 1510393"/>
              <a:gd name="connsiteY7" fmla="*/ 1031303 h 1270226"/>
              <a:gd name="connsiteX8" fmla="*/ 0 w 1510393"/>
              <a:gd name="connsiteY8" fmla="*/ 206266 h 1270226"/>
              <a:gd name="connsiteX0" fmla="*/ 0 w 1510393"/>
              <a:gd name="connsiteY0" fmla="*/ 206266 h 1270226"/>
              <a:gd name="connsiteX1" fmla="*/ 206266 w 1510393"/>
              <a:gd name="connsiteY1" fmla="*/ 0 h 1270226"/>
              <a:gd name="connsiteX2" fmla="*/ 1304127 w 1510393"/>
              <a:gd name="connsiteY2" fmla="*/ 0 h 1270226"/>
              <a:gd name="connsiteX3" fmla="*/ 1510393 w 1510393"/>
              <a:gd name="connsiteY3" fmla="*/ 206266 h 1270226"/>
              <a:gd name="connsiteX4" fmla="*/ 1396093 w 1510393"/>
              <a:gd name="connsiteY4" fmla="*/ 884346 h 1270226"/>
              <a:gd name="connsiteX5" fmla="*/ 1124513 w 1510393"/>
              <a:gd name="connsiteY5" fmla="*/ 1270226 h 1270226"/>
              <a:gd name="connsiteX6" fmla="*/ 336894 w 1510393"/>
              <a:gd name="connsiteY6" fmla="*/ 1270226 h 1270226"/>
              <a:gd name="connsiteX7" fmla="*/ 179614 w 1510393"/>
              <a:gd name="connsiteY7" fmla="*/ 1047632 h 1270226"/>
              <a:gd name="connsiteX8" fmla="*/ 0 w 1510393"/>
              <a:gd name="connsiteY8" fmla="*/ 206266 h 1270226"/>
              <a:gd name="connsiteX0" fmla="*/ 0 w 1510393"/>
              <a:gd name="connsiteY0" fmla="*/ 206266 h 1270226"/>
              <a:gd name="connsiteX1" fmla="*/ 206266 w 1510393"/>
              <a:gd name="connsiteY1" fmla="*/ 0 h 1270226"/>
              <a:gd name="connsiteX2" fmla="*/ 1304127 w 1510393"/>
              <a:gd name="connsiteY2" fmla="*/ 0 h 1270226"/>
              <a:gd name="connsiteX3" fmla="*/ 1510393 w 1510393"/>
              <a:gd name="connsiteY3" fmla="*/ 206266 h 1270226"/>
              <a:gd name="connsiteX4" fmla="*/ 1396093 w 1510393"/>
              <a:gd name="connsiteY4" fmla="*/ 884346 h 1270226"/>
              <a:gd name="connsiteX5" fmla="*/ 1124513 w 1510393"/>
              <a:gd name="connsiteY5" fmla="*/ 1270226 h 1270226"/>
              <a:gd name="connsiteX6" fmla="*/ 336894 w 1510393"/>
              <a:gd name="connsiteY6" fmla="*/ 1270226 h 1270226"/>
              <a:gd name="connsiteX7" fmla="*/ 130629 w 1510393"/>
              <a:gd name="connsiteY7" fmla="*/ 884346 h 1270226"/>
              <a:gd name="connsiteX8" fmla="*/ 0 w 1510393"/>
              <a:gd name="connsiteY8" fmla="*/ 206266 h 1270226"/>
              <a:gd name="connsiteX0" fmla="*/ 0 w 1510393"/>
              <a:gd name="connsiteY0" fmla="*/ 206266 h 1270226"/>
              <a:gd name="connsiteX1" fmla="*/ 206266 w 1510393"/>
              <a:gd name="connsiteY1" fmla="*/ 0 h 1270226"/>
              <a:gd name="connsiteX2" fmla="*/ 1304127 w 1510393"/>
              <a:gd name="connsiteY2" fmla="*/ 0 h 1270226"/>
              <a:gd name="connsiteX3" fmla="*/ 1510393 w 1510393"/>
              <a:gd name="connsiteY3" fmla="*/ 206266 h 1270226"/>
              <a:gd name="connsiteX4" fmla="*/ 1396093 w 1510393"/>
              <a:gd name="connsiteY4" fmla="*/ 884346 h 1270226"/>
              <a:gd name="connsiteX5" fmla="*/ 1124513 w 1510393"/>
              <a:gd name="connsiteY5" fmla="*/ 1270226 h 1270226"/>
              <a:gd name="connsiteX6" fmla="*/ 336894 w 1510393"/>
              <a:gd name="connsiteY6" fmla="*/ 1270226 h 1270226"/>
              <a:gd name="connsiteX7" fmla="*/ 130629 w 1510393"/>
              <a:gd name="connsiteY7" fmla="*/ 884346 h 1270226"/>
              <a:gd name="connsiteX8" fmla="*/ 0 w 1510393"/>
              <a:gd name="connsiteY8" fmla="*/ 206266 h 1270226"/>
              <a:gd name="connsiteX0" fmla="*/ 0 w 1510393"/>
              <a:gd name="connsiteY0" fmla="*/ 206266 h 1270226"/>
              <a:gd name="connsiteX1" fmla="*/ 206266 w 1510393"/>
              <a:gd name="connsiteY1" fmla="*/ 0 h 1270226"/>
              <a:gd name="connsiteX2" fmla="*/ 1304127 w 1510393"/>
              <a:gd name="connsiteY2" fmla="*/ 0 h 1270226"/>
              <a:gd name="connsiteX3" fmla="*/ 1510393 w 1510393"/>
              <a:gd name="connsiteY3" fmla="*/ 206266 h 1270226"/>
              <a:gd name="connsiteX4" fmla="*/ 1396093 w 1510393"/>
              <a:gd name="connsiteY4" fmla="*/ 884346 h 1270226"/>
              <a:gd name="connsiteX5" fmla="*/ 1124513 w 1510393"/>
              <a:gd name="connsiteY5" fmla="*/ 1270226 h 1270226"/>
              <a:gd name="connsiteX6" fmla="*/ 336894 w 1510393"/>
              <a:gd name="connsiteY6" fmla="*/ 1270226 h 1270226"/>
              <a:gd name="connsiteX7" fmla="*/ 130629 w 1510393"/>
              <a:gd name="connsiteY7" fmla="*/ 884346 h 1270226"/>
              <a:gd name="connsiteX8" fmla="*/ 0 w 1510393"/>
              <a:gd name="connsiteY8" fmla="*/ 206266 h 1270226"/>
              <a:gd name="connsiteX0" fmla="*/ 0 w 1510393"/>
              <a:gd name="connsiteY0" fmla="*/ 206266 h 1270226"/>
              <a:gd name="connsiteX1" fmla="*/ 206266 w 1510393"/>
              <a:gd name="connsiteY1" fmla="*/ 0 h 1270226"/>
              <a:gd name="connsiteX2" fmla="*/ 1304127 w 1510393"/>
              <a:gd name="connsiteY2" fmla="*/ 0 h 1270226"/>
              <a:gd name="connsiteX3" fmla="*/ 1510393 w 1510393"/>
              <a:gd name="connsiteY3" fmla="*/ 206266 h 1270226"/>
              <a:gd name="connsiteX4" fmla="*/ 1396093 w 1510393"/>
              <a:gd name="connsiteY4" fmla="*/ 884346 h 1270226"/>
              <a:gd name="connsiteX5" fmla="*/ 1206156 w 1510393"/>
              <a:gd name="connsiteY5" fmla="*/ 1270226 h 1270226"/>
              <a:gd name="connsiteX6" fmla="*/ 336894 w 1510393"/>
              <a:gd name="connsiteY6" fmla="*/ 1270226 h 1270226"/>
              <a:gd name="connsiteX7" fmla="*/ 130629 w 1510393"/>
              <a:gd name="connsiteY7" fmla="*/ 884346 h 1270226"/>
              <a:gd name="connsiteX8" fmla="*/ 0 w 1510393"/>
              <a:gd name="connsiteY8" fmla="*/ 206266 h 1270226"/>
              <a:gd name="connsiteX0" fmla="*/ 0 w 1510393"/>
              <a:gd name="connsiteY0" fmla="*/ 206266 h 1270226"/>
              <a:gd name="connsiteX1" fmla="*/ 206266 w 1510393"/>
              <a:gd name="connsiteY1" fmla="*/ 0 h 1270226"/>
              <a:gd name="connsiteX2" fmla="*/ 1304127 w 1510393"/>
              <a:gd name="connsiteY2" fmla="*/ 0 h 1270226"/>
              <a:gd name="connsiteX3" fmla="*/ 1510393 w 1510393"/>
              <a:gd name="connsiteY3" fmla="*/ 206266 h 1270226"/>
              <a:gd name="connsiteX4" fmla="*/ 1396093 w 1510393"/>
              <a:gd name="connsiteY4" fmla="*/ 884346 h 1270226"/>
              <a:gd name="connsiteX5" fmla="*/ 1206156 w 1510393"/>
              <a:gd name="connsiteY5" fmla="*/ 1270226 h 1270226"/>
              <a:gd name="connsiteX6" fmla="*/ 336894 w 1510393"/>
              <a:gd name="connsiteY6" fmla="*/ 1270226 h 1270226"/>
              <a:gd name="connsiteX7" fmla="*/ 130629 w 1510393"/>
              <a:gd name="connsiteY7" fmla="*/ 884346 h 1270226"/>
              <a:gd name="connsiteX8" fmla="*/ 0 w 1510393"/>
              <a:gd name="connsiteY8" fmla="*/ 206266 h 1270226"/>
              <a:gd name="connsiteX0" fmla="*/ 0 w 1510393"/>
              <a:gd name="connsiteY0" fmla="*/ 206266 h 1270226"/>
              <a:gd name="connsiteX1" fmla="*/ 206266 w 1510393"/>
              <a:gd name="connsiteY1" fmla="*/ 0 h 1270226"/>
              <a:gd name="connsiteX2" fmla="*/ 1304127 w 1510393"/>
              <a:gd name="connsiteY2" fmla="*/ 0 h 1270226"/>
              <a:gd name="connsiteX3" fmla="*/ 1510393 w 1510393"/>
              <a:gd name="connsiteY3" fmla="*/ 206266 h 1270226"/>
              <a:gd name="connsiteX4" fmla="*/ 1396093 w 1510393"/>
              <a:gd name="connsiteY4" fmla="*/ 884346 h 1270226"/>
              <a:gd name="connsiteX5" fmla="*/ 1206156 w 1510393"/>
              <a:gd name="connsiteY5" fmla="*/ 1270226 h 1270226"/>
              <a:gd name="connsiteX6" fmla="*/ 336894 w 1510393"/>
              <a:gd name="connsiteY6" fmla="*/ 1270226 h 1270226"/>
              <a:gd name="connsiteX7" fmla="*/ 130629 w 1510393"/>
              <a:gd name="connsiteY7" fmla="*/ 884346 h 1270226"/>
              <a:gd name="connsiteX8" fmla="*/ 0 w 1510393"/>
              <a:gd name="connsiteY8" fmla="*/ 206266 h 1270226"/>
              <a:gd name="connsiteX0" fmla="*/ 0 w 1510393"/>
              <a:gd name="connsiteY0" fmla="*/ 206266 h 1270226"/>
              <a:gd name="connsiteX1" fmla="*/ 206266 w 1510393"/>
              <a:gd name="connsiteY1" fmla="*/ 0 h 1270226"/>
              <a:gd name="connsiteX2" fmla="*/ 1304127 w 1510393"/>
              <a:gd name="connsiteY2" fmla="*/ 0 h 1270226"/>
              <a:gd name="connsiteX3" fmla="*/ 1510393 w 1510393"/>
              <a:gd name="connsiteY3" fmla="*/ 206266 h 1270226"/>
              <a:gd name="connsiteX4" fmla="*/ 1396093 w 1510393"/>
              <a:gd name="connsiteY4" fmla="*/ 884346 h 1270226"/>
              <a:gd name="connsiteX5" fmla="*/ 1206156 w 1510393"/>
              <a:gd name="connsiteY5" fmla="*/ 1270226 h 1270226"/>
              <a:gd name="connsiteX6" fmla="*/ 336894 w 1510393"/>
              <a:gd name="connsiteY6" fmla="*/ 1270226 h 1270226"/>
              <a:gd name="connsiteX7" fmla="*/ 130629 w 1510393"/>
              <a:gd name="connsiteY7" fmla="*/ 884346 h 1270226"/>
              <a:gd name="connsiteX8" fmla="*/ 0 w 1510393"/>
              <a:gd name="connsiteY8" fmla="*/ 206266 h 127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0393" h="1270226">
                <a:moveTo>
                  <a:pt x="0" y="206266"/>
                </a:moveTo>
                <a:cubicBezTo>
                  <a:pt x="12606" y="58875"/>
                  <a:pt x="-13790" y="0"/>
                  <a:pt x="206266" y="0"/>
                </a:cubicBezTo>
                <a:lnTo>
                  <a:pt x="1304127" y="0"/>
                </a:lnTo>
                <a:cubicBezTo>
                  <a:pt x="1524183" y="0"/>
                  <a:pt x="1495065" y="58875"/>
                  <a:pt x="1510393" y="206266"/>
                </a:cubicBezTo>
                <a:lnTo>
                  <a:pt x="1396093" y="884346"/>
                </a:lnTo>
                <a:cubicBezTo>
                  <a:pt x="1396093" y="998264"/>
                  <a:pt x="1352731" y="1253898"/>
                  <a:pt x="1206156" y="1270226"/>
                </a:cubicBezTo>
                <a:lnTo>
                  <a:pt x="336894" y="1270226"/>
                </a:lnTo>
                <a:cubicBezTo>
                  <a:pt x="157640" y="1205913"/>
                  <a:pt x="165815" y="1066992"/>
                  <a:pt x="130629" y="884346"/>
                </a:cubicBezTo>
                <a:lnTo>
                  <a:pt x="0" y="206266"/>
                </a:lnTo>
                <a:close/>
              </a:path>
            </a:pathLst>
          </a:custGeom>
          <a:noFill/>
          <a:ln w="38100">
            <a:solidFill>
              <a:schemeClr val="accent1">
                <a:lumMod val="50000"/>
              </a:schemeClr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Двойная стрелка влево/вправо 33"/>
          <p:cNvSpPr/>
          <p:nvPr/>
        </p:nvSpPr>
        <p:spPr>
          <a:xfrm>
            <a:off x="8098641" y="3651067"/>
            <a:ext cx="917529" cy="409985"/>
          </a:xfrm>
          <a:prstGeom prst="leftRightArrow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295399" y="3092201"/>
            <a:ext cx="3227614" cy="1594099"/>
            <a:chOff x="1295399" y="3092201"/>
            <a:chExt cx="3227614" cy="1594099"/>
          </a:xfrm>
        </p:grpSpPr>
        <p:sp>
          <p:nvSpPr>
            <p:cNvPr id="12" name="Полилиния 11"/>
            <p:cNvSpPr/>
            <p:nvPr/>
          </p:nvSpPr>
          <p:spPr>
            <a:xfrm>
              <a:off x="1295399" y="3856060"/>
              <a:ext cx="1301722" cy="830240"/>
            </a:xfrm>
            <a:custGeom>
              <a:avLst/>
              <a:gdLst>
                <a:gd name="connsiteX0" fmla="*/ 862693 w 1725386"/>
                <a:gd name="connsiteY0" fmla="*/ 0 h 981403"/>
                <a:gd name="connsiteX1" fmla="*/ 1725386 w 1725386"/>
                <a:gd name="connsiteY1" fmla="*/ 912712 h 981403"/>
                <a:gd name="connsiteX2" fmla="*/ 1718841 w 1725386"/>
                <a:gd name="connsiteY2" fmla="*/ 981403 h 981403"/>
                <a:gd name="connsiteX3" fmla="*/ 6545 w 1725386"/>
                <a:gd name="connsiteY3" fmla="*/ 981403 h 981403"/>
                <a:gd name="connsiteX4" fmla="*/ 0 w 1725386"/>
                <a:gd name="connsiteY4" fmla="*/ 912712 h 981403"/>
                <a:gd name="connsiteX5" fmla="*/ 862693 w 1725386"/>
                <a:gd name="connsiteY5" fmla="*/ 0 h 98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386" h="981403">
                  <a:moveTo>
                    <a:pt x="862693" y="0"/>
                  </a:moveTo>
                  <a:cubicBezTo>
                    <a:pt x="1339145" y="0"/>
                    <a:pt x="1725386" y="408635"/>
                    <a:pt x="1725386" y="912712"/>
                  </a:cubicBezTo>
                  <a:lnTo>
                    <a:pt x="1718841" y="981403"/>
                  </a:lnTo>
                  <a:lnTo>
                    <a:pt x="6545" y="981403"/>
                  </a:lnTo>
                  <a:lnTo>
                    <a:pt x="0" y="912712"/>
                  </a:lnTo>
                  <a:cubicBezTo>
                    <a:pt x="0" y="408635"/>
                    <a:pt x="386241" y="0"/>
                    <a:pt x="862693" y="0"/>
                  </a:cubicBezTo>
                  <a:close/>
                </a:path>
              </a:pathLst>
            </a:custGeom>
            <a:effectLst>
              <a:outerShdw blurRad="50800" dist="50800" dir="5400000" algn="ctr" rotWithShape="0">
                <a:srgbClr val="000000">
                  <a:alpha val="9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Овал 12"/>
            <p:cNvSpPr/>
            <p:nvPr/>
          </p:nvSpPr>
          <p:spPr>
            <a:xfrm>
              <a:off x="1564365" y="3092201"/>
              <a:ext cx="761733" cy="854136"/>
            </a:xfrm>
            <a:prstGeom prst="ellipse">
              <a:avLst/>
            </a:prstGeom>
            <a:effectLst>
              <a:outerShdw blurRad="50800" dist="50800" dir="5400000" algn="ctr" rotWithShape="0">
                <a:srgbClr val="000000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олилиния 17"/>
            <p:cNvSpPr/>
            <p:nvPr/>
          </p:nvSpPr>
          <p:spPr>
            <a:xfrm>
              <a:off x="3221291" y="3890896"/>
              <a:ext cx="1301722" cy="795404"/>
            </a:xfrm>
            <a:custGeom>
              <a:avLst/>
              <a:gdLst>
                <a:gd name="connsiteX0" fmla="*/ 834033 w 1301722"/>
                <a:gd name="connsiteY0" fmla="*/ 0 h 795404"/>
                <a:gd name="connsiteX1" fmla="*/ 904206 w 1301722"/>
                <a:gd name="connsiteY1" fmla="*/ 25842 h 795404"/>
                <a:gd name="connsiteX2" fmla="*/ 1301722 w 1301722"/>
                <a:gd name="connsiteY2" fmla="*/ 737294 h 795404"/>
                <a:gd name="connsiteX3" fmla="*/ 1296784 w 1301722"/>
                <a:gd name="connsiteY3" fmla="*/ 795404 h 795404"/>
                <a:gd name="connsiteX4" fmla="*/ 4938 w 1301722"/>
                <a:gd name="connsiteY4" fmla="*/ 795404 h 795404"/>
                <a:gd name="connsiteX5" fmla="*/ 0 w 1301722"/>
                <a:gd name="connsiteY5" fmla="*/ 737294 h 795404"/>
                <a:gd name="connsiteX6" fmla="*/ 397517 w 1301722"/>
                <a:gd name="connsiteY6" fmla="*/ 25842 h 795404"/>
                <a:gd name="connsiteX7" fmla="*/ 466408 w 1301722"/>
                <a:gd name="connsiteY7" fmla="*/ 472 h 795404"/>
                <a:gd name="connsiteX8" fmla="*/ 501583 w 1301722"/>
                <a:gd name="connsiteY8" fmla="*/ 21880 h 795404"/>
                <a:gd name="connsiteX9" fmla="*/ 649833 w 1301722"/>
                <a:gd name="connsiteY9" fmla="*/ 55441 h 795404"/>
                <a:gd name="connsiteX10" fmla="*/ 798084 w 1301722"/>
                <a:gd name="connsiteY10" fmla="*/ 21880 h 79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1722" h="795404">
                  <a:moveTo>
                    <a:pt x="834033" y="0"/>
                  </a:moveTo>
                  <a:lnTo>
                    <a:pt x="904206" y="25842"/>
                  </a:lnTo>
                  <a:cubicBezTo>
                    <a:pt x="1137809" y="143057"/>
                    <a:pt x="1301722" y="417467"/>
                    <a:pt x="1301722" y="737294"/>
                  </a:cubicBezTo>
                  <a:lnTo>
                    <a:pt x="1296784" y="795404"/>
                  </a:lnTo>
                  <a:lnTo>
                    <a:pt x="4938" y="795404"/>
                  </a:lnTo>
                  <a:lnTo>
                    <a:pt x="0" y="737294"/>
                  </a:lnTo>
                  <a:cubicBezTo>
                    <a:pt x="0" y="417467"/>
                    <a:pt x="163913" y="143057"/>
                    <a:pt x="397517" y="25842"/>
                  </a:cubicBezTo>
                  <a:lnTo>
                    <a:pt x="466408" y="472"/>
                  </a:lnTo>
                  <a:lnTo>
                    <a:pt x="501583" y="21880"/>
                  </a:lnTo>
                  <a:cubicBezTo>
                    <a:pt x="547149" y="43491"/>
                    <a:pt x="597246" y="55441"/>
                    <a:pt x="649833" y="55441"/>
                  </a:cubicBezTo>
                  <a:cubicBezTo>
                    <a:pt x="702420" y="55441"/>
                    <a:pt x="752517" y="43491"/>
                    <a:pt x="798084" y="21880"/>
                  </a:cubicBezTo>
                  <a:close/>
                </a:path>
              </a:pathLst>
            </a:custGeom>
            <a:noFill/>
            <a:ln w="38100">
              <a:solidFill>
                <a:schemeClr val="accent1">
                  <a:lumMod val="50000"/>
                </a:schemeClr>
              </a:solidFill>
            </a:ln>
            <a:effectLst>
              <a:outerShdw blurRad="50800" dist="50800" dir="5400000" algn="ctr" rotWithShape="0">
                <a:srgbClr val="000000">
                  <a:alpha val="9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16" name="Двойная стрелка влево/вправо 15"/>
            <p:cNvSpPr/>
            <p:nvPr/>
          </p:nvSpPr>
          <p:spPr>
            <a:xfrm>
              <a:off x="2438245" y="3651068"/>
              <a:ext cx="917529" cy="409985"/>
            </a:xfrm>
            <a:prstGeom prst="leftRightArrow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3490257" y="3092201"/>
              <a:ext cx="761733" cy="854136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  <a:effectLst>
              <a:outerShdw blurRad="50800" dist="50800" dir="5400000" algn="ctr" rotWithShape="0">
                <a:srgbClr val="000000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13248</TotalTime>
  <Words>595</Words>
  <Application>Microsoft Macintosh PowerPoint</Application>
  <PresentationFormat>Широкоэкранный</PresentationFormat>
  <Paragraphs>259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Calibri</vt:lpstr>
      <vt:lpstr>Calibri Light</vt:lpstr>
      <vt:lpstr>Cambria Math</vt:lpstr>
      <vt:lpstr>Helvetica</vt:lpstr>
      <vt:lpstr>Mangal</vt:lpstr>
      <vt:lpstr>Arial</vt:lpstr>
      <vt:lpstr>Тема Office</vt:lpstr>
      <vt:lpstr>Предсказание вероятности покупки товара, показанного клиенту рекомендательной системой</vt:lpstr>
      <vt:lpstr>Цель и задачи</vt:lpstr>
      <vt:lpstr>Презентация PowerPoint</vt:lpstr>
      <vt:lpstr>Постановка задачи</vt:lpstr>
      <vt:lpstr>Исходные данные</vt:lpstr>
      <vt:lpstr>Обучающая выборка</vt:lpstr>
      <vt:lpstr>Признаки</vt:lpstr>
      <vt:lpstr>Признаки популярности и новизны товаров</vt:lpstr>
      <vt:lpstr>Коллаборативная фильтрация </vt:lpstr>
      <vt:lpstr>Презентация PowerPoint</vt:lpstr>
      <vt:lpstr>Признаки, основанные на пользовательских сессиях</vt:lpstr>
      <vt:lpstr>Пример расчета схожести товаров</vt:lpstr>
      <vt:lpstr>Основы nlp для текста</vt:lpstr>
      <vt:lpstr>Расчет TF-IDF</vt:lpstr>
      <vt:lpstr>Обучение модели</vt:lpstr>
      <vt:lpstr>Используемые метрики</vt:lpstr>
      <vt:lpstr>Используемые метрики</vt:lpstr>
      <vt:lpstr>Важность признаков</vt:lpstr>
      <vt:lpstr>Анализ результатов. Сравнение с Baseline</vt:lpstr>
      <vt:lpstr>Выводы</vt:lpstr>
      <vt:lpstr>Презентация PowerPoint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Предсказание вероятности покупки товара, показанного клиенту рекомендательной системой</dc:title>
  <dc:creator>Pavel Parfenov</dc:creator>
  <cp:lastModifiedBy>пользователь Microsoft Office</cp:lastModifiedBy>
  <cp:revision>217</cp:revision>
  <dcterms:created xsi:type="dcterms:W3CDTF">2012-07-30T23:42:41Z</dcterms:created>
  <dcterms:modified xsi:type="dcterms:W3CDTF">2019-12-26T13:03:35Z</dcterms:modified>
</cp:coreProperties>
</file>